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90" r:id="rId5"/>
    <p:sldId id="287" r:id="rId6"/>
    <p:sldId id="288" r:id="rId7"/>
    <p:sldId id="293" r:id="rId8"/>
    <p:sldId id="294" r:id="rId9"/>
    <p:sldId id="295" r:id="rId10"/>
    <p:sldId id="264"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691"/>
    <a:srgbClr val="E9F2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p:scale>
          <a:sx n="118" d="100"/>
          <a:sy n="118" d="100"/>
        </p:scale>
        <p:origin x="24"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F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FR"/>
          </a:p>
        </p:txBody>
      </p:sp>
      <p:sp>
        <p:nvSpPr>
          <p:cNvPr id="4" name="Date Placeholder 3"/>
          <p:cNvSpPr>
            <a:spLocks noGrp="1"/>
          </p:cNvSpPr>
          <p:nvPr>
            <p:ph type="dt" sz="half" idx="10"/>
          </p:nvPr>
        </p:nvSpPr>
        <p:spPr/>
        <p:txBody>
          <a:bodyPr/>
          <a:lstStyle/>
          <a:p>
            <a:fld id="{316A63FD-ED34-4D4C-8D1F-739520619AA6}" type="datetimeFigureOut">
              <a:rPr lang="fr-FR" smtClean="0"/>
              <a:t>22/03/2023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AFECA63-D875-468C-AC6D-C35F9D9F0619}" type="slidenum">
              <a:rPr lang="fr-FR" smtClean="0"/>
              <a:t>‹#›</a:t>
            </a:fld>
            <a:endParaRPr lang="fr-FR"/>
          </a:p>
        </p:txBody>
      </p:sp>
    </p:spTree>
    <p:extLst>
      <p:ext uri="{BB962C8B-B14F-4D97-AF65-F5344CB8AC3E}">
        <p14:creationId xmlns:p14="http://schemas.microsoft.com/office/powerpoint/2010/main" val="1781718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a:spLocks noGrp="1"/>
          </p:cNvSpPr>
          <p:nvPr>
            <p:ph type="dt" sz="half" idx="10"/>
          </p:nvPr>
        </p:nvSpPr>
        <p:spPr/>
        <p:txBody>
          <a:bodyPr/>
          <a:lstStyle/>
          <a:p>
            <a:fld id="{316A63FD-ED34-4D4C-8D1F-739520619AA6}" type="datetimeFigureOut">
              <a:rPr lang="fr-FR" smtClean="0"/>
              <a:t>22/03/2023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AFECA63-D875-468C-AC6D-C35F9D9F0619}" type="slidenum">
              <a:rPr lang="fr-FR" smtClean="0"/>
              <a:t>‹#›</a:t>
            </a:fld>
            <a:endParaRPr lang="fr-FR"/>
          </a:p>
        </p:txBody>
      </p:sp>
    </p:spTree>
    <p:extLst>
      <p:ext uri="{BB962C8B-B14F-4D97-AF65-F5344CB8AC3E}">
        <p14:creationId xmlns:p14="http://schemas.microsoft.com/office/powerpoint/2010/main" val="1467300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fr-F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a:spLocks noGrp="1"/>
          </p:cNvSpPr>
          <p:nvPr>
            <p:ph type="dt" sz="half" idx="10"/>
          </p:nvPr>
        </p:nvSpPr>
        <p:spPr/>
        <p:txBody>
          <a:bodyPr/>
          <a:lstStyle/>
          <a:p>
            <a:fld id="{316A63FD-ED34-4D4C-8D1F-739520619AA6}" type="datetimeFigureOut">
              <a:rPr lang="fr-FR" smtClean="0"/>
              <a:t>22/03/2023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AFECA63-D875-468C-AC6D-C35F9D9F0619}" type="slidenum">
              <a:rPr lang="fr-FR" smtClean="0"/>
              <a:t>‹#›</a:t>
            </a:fld>
            <a:endParaRPr lang="fr-FR"/>
          </a:p>
        </p:txBody>
      </p:sp>
    </p:spTree>
    <p:extLst>
      <p:ext uri="{BB962C8B-B14F-4D97-AF65-F5344CB8AC3E}">
        <p14:creationId xmlns:p14="http://schemas.microsoft.com/office/powerpoint/2010/main" val="678600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a:spLocks noGrp="1"/>
          </p:cNvSpPr>
          <p:nvPr>
            <p:ph type="dt" sz="half" idx="10"/>
          </p:nvPr>
        </p:nvSpPr>
        <p:spPr/>
        <p:txBody>
          <a:bodyPr/>
          <a:lstStyle/>
          <a:p>
            <a:fld id="{316A63FD-ED34-4D4C-8D1F-739520619AA6}" type="datetimeFigureOut">
              <a:rPr lang="fr-FR" smtClean="0"/>
              <a:t>22/03/2023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AFECA63-D875-468C-AC6D-C35F9D9F0619}" type="slidenum">
              <a:rPr lang="fr-FR" smtClean="0"/>
              <a:t>‹#›</a:t>
            </a:fld>
            <a:endParaRPr lang="fr-FR"/>
          </a:p>
        </p:txBody>
      </p:sp>
    </p:spTree>
    <p:extLst>
      <p:ext uri="{BB962C8B-B14F-4D97-AF65-F5344CB8AC3E}">
        <p14:creationId xmlns:p14="http://schemas.microsoft.com/office/powerpoint/2010/main" val="4011660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F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16A63FD-ED34-4D4C-8D1F-739520619AA6}" type="datetimeFigureOut">
              <a:rPr lang="fr-FR" smtClean="0"/>
              <a:t>22/03/2023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AFECA63-D875-468C-AC6D-C35F9D9F0619}" type="slidenum">
              <a:rPr lang="fr-FR" smtClean="0"/>
              <a:t>‹#›</a:t>
            </a:fld>
            <a:endParaRPr lang="fr-FR"/>
          </a:p>
        </p:txBody>
      </p:sp>
    </p:spTree>
    <p:extLst>
      <p:ext uri="{BB962C8B-B14F-4D97-AF65-F5344CB8AC3E}">
        <p14:creationId xmlns:p14="http://schemas.microsoft.com/office/powerpoint/2010/main" val="3963343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p:cNvSpPr>
            <a:spLocks noGrp="1"/>
          </p:cNvSpPr>
          <p:nvPr>
            <p:ph type="dt" sz="half" idx="10"/>
          </p:nvPr>
        </p:nvSpPr>
        <p:spPr/>
        <p:txBody>
          <a:bodyPr/>
          <a:lstStyle/>
          <a:p>
            <a:fld id="{316A63FD-ED34-4D4C-8D1F-739520619AA6}" type="datetimeFigureOut">
              <a:rPr lang="fr-FR" smtClean="0"/>
              <a:t>22/03/2023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AFECA63-D875-468C-AC6D-C35F9D9F0619}" type="slidenum">
              <a:rPr lang="fr-FR" smtClean="0"/>
              <a:t>‹#›</a:t>
            </a:fld>
            <a:endParaRPr lang="fr-FR"/>
          </a:p>
        </p:txBody>
      </p:sp>
    </p:spTree>
    <p:extLst>
      <p:ext uri="{BB962C8B-B14F-4D97-AF65-F5344CB8AC3E}">
        <p14:creationId xmlns:p14="http://schemas.microsoft.com/office/powerpoint/2010/main" val="616174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fr-F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Date Placeholder 6"/>
          <p:cNvSpPr>
            <a:spLocks noGrp="1"/>
          </p:cNvSpPr>
          <p:nvPr>
            <p:ph type="dt" sz="half" idx="10"/>
          </p:nvPr>
        </p:nvSpPr>
        <p:spPr/>
        <p:txBody>
          <a:bodyPr/>
          <a:lstStyle/>
          <a:p>
            <a:fld id="{316A63FD-ED34-4D4C-8D1F-739520619AA6}" type="datetimeFigureOut">
              <a:rPr lang="fr-FR" smtClean="0"/>
              <a:t>22/03/2023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8AFECA63-D875-468C-AC6D-C35F9D9F0619}" type="slidenum">
              <a:rPr lang="fr-FR" smtClean="0"/>
              <a:t>‹#›</a:t>
            </a:fld>
            <a:endParaRPr lang="fr-FR"/>
          </a:p>
        </p:txBody>
      </p:sp>
    </p:spTree>
    <p:extLst>
      <p:ext uri="{BB962C8B-B14F-4D97-AF65-F5344CB8AC3E}">
        <p14:creationId xmlns:p14="http://schemas.microsoft.com/office/powerpoint/2010/main" val="1650236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Date Placeholder 2"/>
          <p:cNvSpPr>
            <a:spLocks noGrp="1"/>
          </p:cNvSpPr>
          <p:nvPr>
            <p:ph type="dt" sz="half" idx="10"/>
          </p:nvPr>
        </p:nvSpPr>
        <p:spPr/>
        <p:txBody>
          <a:bodyPr/>
          <a:lstStyle/>
          <a:p>
            <a:fld id="{316A63FD-ED34-4D4C-8D1F-739520619AA6}" type="datetimeFigureOut">
              <a:rPr lang="fr-FR" smtClean="0"/>
              <a:t>22/03/2023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8AFECA63-D875-468C-AC6D-C35F9D9F0619}" type="slidenum">
              <a:rPr lang="fr-FR" smtClean="0"/>
              <a:t>‹#›</a:t>
            </a:fld>
            <a:endParaRPr lang="fr-FR"/>
          </a:p>
        </p:txBody>
      </p:sp>
    </p:spTree>
    <p:extLst>
      <p:ext uri="{BB962C8B-B14F-4D97-AF65-F5344CB8AC3E}">
        <p14:creationId xmlns:p14="http://schemas.microsoft.com/office/powerpoint/2010/main" val="2982498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6A63FD-ED34-4D4C-8D1F-739520619AA6}" type="datetimeFigureOut">
              <a:rPr lang="fr-FR" smtClean="0"/>
              <a:t>22/03/2023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8AFECA63-D875-468C-AC6D-C35F9D9F0619}" type="slidenum">
              <a:rPr lang="fr-FR" smtClean="0"/>
              <a:t>‹#›</a:t>
            </a:fld>
            <a:endParaRPr lang="fr-FR"/>
          </a:p>
        </p:txBody>
      </p:sp>
    </p:spTree>
    <p:extLst>
      <p:ext uri="{BB962C8B-B14F-4D97-AF65-F5344CB8AC3E}">
        <p14:creationId xmlns:p14="http://schemas.microsoft.com/office/powerpoint/2010/main" val="1122160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16A63FD-ED34-4D4C-8D1F-739520619AA6}" type="datetimeFigureOut">
              <a:rPr lang="fr-FR" smtClean="0"/>
              <a:t>22/03/2023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AFECA63-D875-468C-AC6D-C35F9D9F0619}" type="slidenum">
              <a:rPr lang="fr-FR" smtClean="0"/>
              <a:t>‹#›</a:t>
            </a:fld>
            <a:endParaRPr lang="fr-FR"/>
          </a:p>
        </p:txBody>
      </p:sp>
    </p:spTree>
    <p:extLst>
      <p:ext uri="{BB962C8B-B14F-4D97-AF65-F5344CB8AC3E}">
        <p14:creationId xmlns:p14="http://schemas.microsoft.com/office/powerpoint/2010/main" val="1789474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16A63FD-ED34-4D4C-8D1F-739520619AA6}" type="datetimeFigureOut">
              <a:rPr lang="fr-FR" smtClean="0"/>
              <a:t>22/03/2023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AFECA63-D875-468C-AC6D-C35F9D9F0619}" type="slidenum">
              <a:rPr lang="fr-FR" smtClean="0"/>
              <a:t>‹#›</a:t>
            </a:fld>
            <a:endParaRPr lang="fr-FR"/>
          </a:p>
        </p:txBody>
      </p:sp>
    </p:spTree>
    <p:extLst>
      <p:ext uri="{BB962C8B-B14F-4D97-AF65-F5344CB8AC3E}">
        <p14:creationId xmlns:p14="http://schemas.microsoft.com/office/powerpoint/2010/main" val="3750915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F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A63FD-ED34-4D4C-8D1F-739520619AA6}" type="datetimeFigureOut">
              <a:rPr lang="fr-FR" smtClean="0"/>
              <a:t>22/03/2023</a:t>
            </a:fld>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FECA63-D875-468C-AC6D-C35F9D9F0619}" type="slidenum">
              <a:rPr lang="fr-FR" smtClean="0"/>
              <a:t>‹#›</a:t>
            </a:fld>
            <a:endParaRPr lang="fr-FR"/>
          </a:p>
        </p:txBody>
      </p:sp>
    </p:spTree>
    <p:extLst>
      <p:ext uri="{BB962C8B-B14F-4D97-AF65-F5344CB8AC3E}">
        <p14:creationId xmlns:p14="http://schemas.microsoft.com/office/powerpoint/2010/main" val="36802779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5691"/>
        </a:solidFill>
        <a:effectLst/>
      </p:bgPr>
    </p:bg>
    <p:spTree>
      <p:nvGrpSpPr>
        <p:cNvPr id="1" name=""/>
        <p:cNvGrpSpPr/>
        <p:nvPr/>
      </p:nvGrpSpPr>
      <p:grpSpPr>
        <a:xfrm>
          <a:off x="0" y="0"/>
          <a:ext cx="0" cy="0"/>
          <a:chOff x="0" y="0"/>
          <a:chExt cx="0" cy="0"/>
        </a:xfrm>
      </p:grpSpPr>
      <p:sp>
        <p:nvSpPr>
          <p:cNvPr id="7" name="TextBox 6"/>
          <p:cNvSpPr txBox="1"/>
          <p:nvPr/>
        </p:nvSpPr>
        <p:spPr>
          <a:xfrm>
            <a:off x="0" y="3557598"/>
            <a:ext cx="121920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white">
                    <a:lumMod val="95000"/>
                  </a:prstClr>
                </a:solidFill>
                <a:effectLst/>
                <a:uLnTx/>
                <a:uFillTx/>
                <a:latin typeface="Roboto Thin" pitchFamily="2" charset="0"/>
                <a:ea typeface="Roboto Thin" pitchFamily="2" charset="0"/>
                <a:cs typeface="+mn-cs"/>
              </a:rPr>
              <a:t>Information Management </a:t>
            </a:r>
            <a:r>
              <a:rPr kumimoji="0" lang="fr-FR" sz="1800" b="0" i="0" u="none" strike="noStrike" kern="1200" cap="none" spc="0" normalizeH="0" baseline="0" noProof="0" dirty="0" err="1">
                <a:ln>
                  <a:noFill/>
                </a:ln>
                <a:solidFill>
                  <a:prstClr val="white">
                    <a:lumMod val="95000"/>
                  </a:prstClr>
                </a:solidFill>
                <a:effectLst/>
                <a:uLnTx/>
                <a:uFillTx/>
                <a:latin typeface="Roboto Thin" pitchFamily="2" charset="0"/>
                <a:ea typeface="Roboto Thin" pitchFamily="2" charset="0"/>
                <a:cs typeface="+mn-cs"/>
              </a:rPr>
              <a:t>Working</a:t>
            </a:r>
            <a:r>
              <a:rPr kumimoji="0" lang="fr-FR" sz="1800" b="0" i="0" u="none" strike="noStrike" kern="1200" cap="none" spc="0" normalizeH="0" baseline="0" noProof="0" dirty="0">
                <a:ln>
                  <a:noFill/>
                </a:ln>
                <a:solidFill>
                  <a:prstClr val="white">
                    <a:lumMod val="95000"/>
                  </a:prstClr>
                </a:solidFill>
                <a:effectLst/>
                <a:uLnTx/>
                <a:uFillTx/>
                <a:latin typeface="Roboto Thin" pitchFamily="2" charset="0"/>
                <a:ea typeface="Roboto Thin" pitchFamily="2" charset="0"/>
                <a:cs typeface="+mn-cs"/>
              </a:rPr>
              <a:t> Group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dirty="0">
                <a:ln>
                  <a:noFill/>
                </a:ln>
                <a:solidFill>
                  <a:prstClr val="white">
                    <a:lumMod val="95000"/>
                  </a:prstClr>
                </a:solidFill>
                <a:effectLst/>
                <a:uLnTx/>
                <a:uFillTx/>
                <a:latin typeface="Roboto Thin" pitchFamily="2" charset="0"/>
                <a:ea typeface="Roboto Thin" pitchFamily="2" charset="0"/>
                <a:cs typeface="+mn-cs"/>
              </a:rPr>
              <a:t>Mbuela Lodge, 19– 23 mars 2023</a:t>
            </a:r>
          </a:p>
        </p:txBody>
      </p:sp>
      <p:cxnSp>
        <p:nvCxnSpPr>
          <p:cNvPr id="6" name="Straight Connector 5"/>
          <p:cNvCxnSpPr/>
          <p:nvPr/>
        </p:nvCxnSpPr>
        <p:spPr>
          <a:xfrm>
            <a:off x="4296001" y="3465534"/>
            <a:ext cx="3600000"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75502" y="2627137"/>
            <a:ext cx="12192000"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a:ln>
                  <a:noFill/>
                </a:ln>
                <a:solidFill>
                  <a:prstClr val="white"/>
                </a:solidFill>
                <a:effectLst/>
                <a:uLnTx/>
                <a:uFillTx/>
                <a:latin typeface="Roboto Condensed Light" panose="02000000000000000000" pitchFamily="2" charset="0"/>
                <a:ea typeface="Roboto Condensed Light" panose="02000000000000000000" pitchFamily="2" charset="0"/>
                <a:cs typeface="+mn-cs"/>
              </a:rPr>
              <a:t>Groupe 4: Version </a:t>
            </a:r>
            <a:r>
              <a:rPr kumimoji="0" lang="fr-FR" sz="2400" b="0" i="0" u="none" strike="noStrike" kern="1200" cap="none" spc="0" normalizeH="0" baseline="0" noProof="0" dirty="0">
                <a:ln>
                  <a:noFill/>
                </a:ln>
                <a:solidFill>
                  <a:prstClr val="white"/>
                </a:solidFill>
                <a:effectLst/>
                <a:uLnTx/>
                <a:uFillTx/>
                <a:latin typeface="Roboto Condensed Light" panose="02000000000000000000" pitchFamily="2" charset="0"/>
                <a:ea typeface="Roboto Condensed Light" panose="02000000000000000000" pitchFamily="2" charset="0"/>
                <a:cs typeface="+mn-cs"/>
              </a:rPr>
              <a:t>améliorée du HPC </a:t>
            </a:r>
            <a:r>
              <a:rPr kumimoji="0" lang="fr-FR" sz="2400" b="0" i="0" u="none" strike="noStrike" kern="1200" cap="none" spc="0" normalizeH="0" baseline="0" noProof="0" dirty="0" err="1">
                <a:ln>
                  <a:noFill/>
                </a:ln>
                <a:solidFill>
                  <a:prstClr val="white"/>
                </a:solidFill>
                <a:effectLst/>
                <a:uLnTx/>
                <a:uFillTx/>
                <a:latin typeface="Roboto Condensed Light" panose="02000000000000000000" pitchFamily="2" charset="0"/>
                <a:ea typeface="Roboto Condensed Light" panose="02000000000000000000" pitchFamily="2" charset="0"/>
                <a:cs typeface="+mn-cs"/>
              </a:rPr>
              <a:t>Calculator</a:t>
            </a:r>
            <a:endParaRPr kumimoji="0" lang="fr-FR" sz="2000" b="0" i="0" u="none" strike="noStrike" kern="1200" cap="none" spc="0" normalizeH="0" baseline="0" noProof="0" dirty="0">
              <a:ln>
                <a:noFill/>
              </a:ln>
              <a:solidFill>
                <a:prstClr val="white"/>
              </a:solidFill>
              <a:effectLst/>
              <a:uLnTx/>
              <a:uFillTx/>
              <a:latin typeface="Roboto Condensed Light" panose="02000000000000000000" pitchFamily="2" charset="0"/>
              <a:ea typeface="Roboto Condensed Light" panose="02000000000000000000" pitchFamily="2" charset="0"/>
              <a:cs typeface="+mn-cs"/>
            </a:endParaRPr>
          </a:p>
        </p:txBody>
      </p:sp>
      <p:grpSp>
        <p:nvGrpSpPr>
          <p:cNvPr id="8" name="Group 7">
            <a:extLst>
              <a:ext uri="{FF2B5EF4-FFF2-40B4-BE49-F238E27FC236}">
                <a16:creationId xmlns:a16="http://schemas.microsoft.com/office/drawing/2014/main" id="{EFBEC599-EF17-464A-8729-AEB52CD8DF79}"/>
              </a:ext>
            </a:extLst>
          </p:cNvPr>
          <p:cNvGrpSpPr>
            <a:grpSpLocks/>
          </p:cNvGrpSpPr>
          <p:nvPr/>
        </p:nvGrpSpPr>
        <p:grpSpPr bwMode="auto">
          <a:xfrm>
            <a:off x="5590228" y="1415862"/>
            <a:ext cx="1000358" cy="993161"/>
            <a:chOff x="1993" y="80"/>
            <a:chExt cx="556" cy="552"/>
          </a:xfrm>
        </p:grpSpPr>
        <p:sp>
          <p:nvSpPr>
            <p:cNvPr id="9" name="Freeform 2">
              <a:extLst>
                <a:ext uri="{FF2B5EF4-FFF2-40B4-BE49-F238E27FC236}">
                  <a16:creationId xmlns:a16="http://schemas.microsoft.com/office/drawing/2014/main" id="{90B99460-5C0E-4D1B-B1A0-48A2A85EB82E}"/>
                </a:ext>
              </a:extLst>
            </p:cNvPr>
            <p:cNvSpPr>
              <a:spLocks/>
            </p:cNvSpPr>
            <p:nvPr/>
          </p:nvSpPr>
          <p:spPr bwMode="auto">
            <a:xfrm>
              <a:off x="1993" y="80"/>
              <a:ext cx="556" cy="552"/>
            </a:xfrm>
            <a:custGeom>
              <a:avLst/>
              <a:gdLst>
                <a:gd name="T0" fmla="+- 0 2104 1993"/>
                <a:gd name="T1" fmla="*/ T0 w 556"/>
                <a:gd name="T2" fmla="+- 0 639 80"/>
                <a:gd name="T3" fmla="*/ 639 h 552"/>
                <a:gd name="T4" fmla="+- 0 2041 1993"/>
                <a:gd name="T5" fmla="*/ T4 w 556"/>
                <a:gd name="T6" fmla="+- 0 619 80"/>
                <a:gd name="T7" fmla="*/ 619 h 552"/>
                <a:gd name="T8" fmla="+- 0 2001 1993"/>
                <a:gd name="T9" fmla="*/ T8 w 556"/>
                <a:gd name="T10" fmla="+- 0 569 80"/>
                <a:gd name="T11" fmla="*/ 569 h 552"/>
                <a:gd name="T12" fmla="+- 0 1993 1993"/>
                <a:gd name="T13" fmla="*/ T12 w 556"/>
                <a:gd name="T14" fmla="+- 0 192 80"/>
                <a:gd name="T15" fmla="*/ 192 h 552"/>
                <a:gd name="T16" fmla="+- 0 1995 1993"/>
                <a:gd name="T17" fmla="*/ T16 w 556"/>
                <a:gd name="T18" fmla="+- 0 169 80"/>
                <a:gd name="T19" fmla="*/ 169 h 552"/>
                <a:gd name="T20" fmla="+- 0 2026 1993"/>
                <a:gd name="T21" fmla="*/ T20 w 556"/>
                <a:gd name="T22" fmla="+- 0 111 80"/>
                <a:gd name="T23" fmla="*/ 111 h 552"/>
                <a:gd name="T24" fmla="+- 0 2066 1993"/>
                <a:gd name="T25" fmla="*/ T24 w 556"/>
                <a:gd name="T26" fmla="+- 0 87 80"/>
                <a:gd name="T27" fmla="*/ 87 h 552"/>
                <a:gd name="T28" fmla="+- 0 2476 1993"/>
                <a:gd name="T29" fmla="*/ T28 w 556"/>
                <a:gd name="T30" fmla="+- 0 87 80"/>
                <a:gd name="T31" fmla="*/ 87 h 552"/>
                <a:gd name="T32" fmla="+- 0 2483 1993"/>
                <a:gd name="T33" fmla="*/ T32 w 556"/>
                <a:gd name="T34" fmla="+- 0 89 80"/>
                <a:gd name="T35" fmla="*/ 89 h 552"/>
                <a:gd name="T36" fmla="+- 0 2502 1993"/>
                <a:gd name="T37" fmla="*/ T36 w 556"/>
                <a:gd name="T38" fmla="+- 0 99 80"/>
                <a:gd name="T39" fmla="*/ 99 h 552"/>
                <a:gd name="T40" fmla="+- 0 2518 1993"/>
                <a:gd name="T41" fmla="*/ T40 w 556"/>
                <a:gd name="T42" fmla="+- 0 113 80"/>
                <a:gd name="T43" fmla="*/ 113 h 552"/>
                <a:gd name="T44" fmla="+- 0 2532 1993"/>
                <a:gd name="T45" fmla="*/ T44 w 556"/>
                <a:gd name="T46" fmla="+- 0 130 80"/>
                <a:gd name="T47" fmla="*/ 130 h 552"/>
                <a:gd name="T48" fmla="+- 0 2542 1993"/>
                <a:gd name="T49" fmla="*/ T48 w 556"/>
                <a:gd name="T50" fmla="+- 0 150 80"/>
                <a:gd name="T51" fmla="*/ 150 h 552"/>
                <a:gd name="T52" fmla="+- 0 2542 1993"/>
                <a:gd name="T53" fmla="*/ T52 w 556"/>
                <a:gd name="T54" fmla="+- 0 150 80"/>
                <a:gd name="T55" fmla="*/ 150 h 552"/>
                <a:gd name="T56" fmla="+- 0 2063 1993"/>
                <a:gd name="T57" fmla="*/ T56 w 556"/>
                <a:gd name="T58" fmla="+- 0 150 80"/>
                <a:gd name="T59" fmla="*/ 150 h 552"/>
                <a:gd name="T60" fmla="+- 0 2063 1993"/>
                <a:gd name="T61" fmla="*/ T60 w 556"/>
                <a:gd name="T62" fmla="+- 0 569 80"/>
                <a:gd name="T63" fmla="*/ 569 h 552"/>
                <a:gd name="T64" fmla="+- 0 2541 1993"/>
                <a:gd name="T65" fmla="*/ T64 w 556"/>
                <a:gd name="T66" fmla="+- 0 569 80"/>
                <a:gd name="T67" fmla="*/ 569 h 552"/>
                <a:gd name="T68" fmla="+- 0 2541 1993"/>
                <a:gd name="T69" fmla="*/ T68 w 556"/>
                <a:gd name="T70" fmla="+- 0 572 80"/>
                <a:gd name="T71" fmla="*/ 572 h 552"/>
                <a:gd name="T72" fmla="+- 0 2500 1993"/>
                <a:gd name="T73" fmla="*/ T72 w 556"/>
                <a:gd name="T74" fmla="+- 0 621 80"/>
                <a:gd name="T75" fmla="*/ 621 h 552"/>
                <a:gd name="T76" fmla="+- 0 2459 1993"/>
                <a:gd name="T77" fmla="*/ T76 w 556"/>
                <a:gd name="T78" fmla="+- 0 637 80"/>
                <a:gd name="T79" fmla="*/ 637 h 552"/>
                <a:gd name="T80" fmla="+- 0 2104 1993"/>
                <a:gd name="T81" fmla="*/ T80 w 556"/>
                <a:gd name="T82" fmla="+- 0 639 80"/>
                <a:gd name="T83" fmla="*/ 639 h 552"/>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Lst>
              <a:rect l="0" t="0" r="r" b="b"/>
              <a:pathLst>
                <a:path w="556" h="552">
                  <a:moveTo>
                    <a:pt x="111" y="559"/>
                  </a:moveTo>
                  <a:lnTo>
                    <a:pt x="48" y="539"/>
                  </a:lnTo>
                  <a:lnTo>
                    <a:pt x="8" y="489"/>
                  </a:lnTo>
                  <a:lnTo>
                    <a:pt x="0" y="112"/>
                  </a:lnTo>
                  <a:lnTo>
                    <a:pt x="2" y="89"/>
                  </a:lnTo>
                  <a:lnTo>
                    <a:pt x="33" y="31"/>
                  </a:lnTo>
                  <a:lnTo>
                    <a:pt x="73" y="7"/>
                  </a:lnTo>
                  <a:lnTo>
                    <a:pt x="483" y="7"/>
                  </a:lnTo>
                  <a:lnTo>
                    <a:pt x="490" y="9"/>
                  </a:lnTo>
                  <a:lnTo>
                    <a:pt x="509" y="19"/>
                  </a:lnTo>
                  <a:lnTo>
                    <a:pt x="525" y="33"/>
                  </a:lnTo>
                  <a:lnTo>
                    <a:pt x="539" y="50"/>
                  </a:lnTo>
                  <a:lnTo>
                    <a:pt x="549" y="70"/>
                  </a:lnTo>
                  <a:lnTo>
                    <a:pt x="70" y="70"/>
                  </a:lnTo>
                  <a:lnTo>
                    <a:pt x="70" y="489"/>
                  </a:lnTo>
                  <a:lnTo>
                    <a:pt x="548" y="489"/>
                  </a:lnTo>
                  <a:lnTo>
                    <a:pt x="548" y="492"/>
                  </a:lnTo>
                  <a:lnTo>
                    <a:pt x="507" y="541"/>
                  </a:lnTo>
                  <a:lnTo>
                    <a:pt x="466" y="557"/>
                  </a:lnTo>
                  <a:lnTo>
                    <a:pt x="111" y="559"/>
                  </a:lnTo>
                </a:path>
              </a:pathLst>
            </a:custGeom>
            <a:solidFill>
              <a:srgbClr val="026CB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 name="Freeform 3">
              <a:extLst>
                <a:ext uri="{FF2B5EF4-FFF2-40B4-BE49-F238E27FC236}">
                  <a16:creationId xmlns:a16="http://schemas.microsoft.com/office/drawing/2014/main" id="{85608BA2-9F79-4A58-95EB-B885FA84B6E1}"/>
                </a:ext>
              </a:extLst>
            </p:cNvPr>
            <p:cNvSpPr>
              <a:spLocks/>
            </p:cNvSpPr>
            <p:nvPr/>
          </p:nvSpPr>
          <p:spPr bwMode="auto">
            <a:xfrm>
              <a:off x="1993" y="80"/>
              <a:ext cx="556" cy="552"/>
            </a:xfrm>
            <a:custGeom>
              <a:avLst/>
              <a:gdLst>
                <a:gd name="T0" fmla="+- 0 2541 1993"/>
                <a:gd name="T1" fmla="*/ T0 w 556"/>
                <a:gd name="T2" fmla="+- 0 569 80"/>
                <a:gd name="T3" fmla="*/ 569 h 552"/>
                <a:gd name="T4" fmla="+- 0 2480 1993"/>
                <a:gd name="T5" fmla="*/ T4 w 556"/>
                <a:gd name="T6" fmla="+- 0 569 80"/>
                <a:gd name="T7" fmla="*/ 569 h 552"/>
                <a:gd name="T8" fmla="+- 0 2480 1993"/>
                <a:gd name="T9" fmla="*/ T8 w 556"/>
                <a:gd name="T10" fmla="+- 0 150 80"/>
                <a:gd name="T11" fmla="*/ 150 h 552"/>
                <a:gd name="T12" fmla="+- 0 2542 1993"/>
                <a:gd name="T13" fmla="*/ T12 w 556"/>
                <a:gd name="T14" fmla="+- 0 150 80"/>
                <a:gd name="T15" fmla="*/ 150 h 552"/>
                <a:gd name="T16" fmla="+- 0 2548 1993"/>
                <a:gd name="T17" fmla="*/ T16 w 556"/>
                <a:gd name="T18" fmla="+- 0 171 80"/>
                <a:gd name="T19" fmla="*/ 171 h 552"/>
                <a:gd name="T20" fmla="+- 0 2549 1993"/>
                <a:gd name="T21" fmla="*/ T20 w 556"/>
                <a:gd name="T22" fmla="+- 0 192 80"/>
                <a:gd name="T23" fmla="*/ 192 h 552"/>
                <a:gd name="T24" fmla="+- 0 2549 1993"/>
                <a:gd name="T25" fmla="*/ T24 w 556"/>
                <a:gd name="T26" fmla="+- 0 527 80"/>
                <a:gd name="T27" fmla="*/ 527 h 552"/>
                <a:gd name="T28" fmla="+- 0 2547 1993"/>
                <a:gd name="T29" fmla="*/ T28 w 556"/>
                <a:gd name="T30" fmla="+- 0 550 80"/>
                <a:gd name="T31" fmla="*/ 550 h 552"/>
                <a:gd name="T32" fmla="+- 0 2541 1993"/>
                <a:gd name="T33" fmla="*/ T32 w 556"/>
                <a:gd name="T34" fmla="+- 0 569 80"/>
                <a:gd name="T35" fmla="*/ 569 h 552"/>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556" h="552">
                  <a:moveTo>
                    <a:pt x="548" y="489"/>
                  </a:moveTo>
                  <a:lnTo>
                    <a:pt x="487" y="489"/>
                  </a:lnTo>
                  <a:lnTo>
                    <a:pt x="487" y="70"/>
                  </a:lnTo>
                  <a:lnTo>
                    <a:pt x="549" y="70"/>
                  </a:lnTo>
                  <a:lnTo>
                    <a:pt x="555" y="91"/>
                  </a:lnTo>
                  <a:lnTo>
                    <a:pt x="556" y="112"/>
                  </a:lnTo>
                  <a:lnTo>
                    <a:pt x="556" y="447"/>
                  </a:lnTo>
                  <a:lnTo>
                    <a:pt x="554" y="470"/>
                  </a:lnTo>
                  <a:lnTo>
                    <a:pt x="548" y="489"/>
                  </a:lnTo>
                </a:path>
              </a:pathLst>
            </a:custGeom>
            <a:solidFill>
              <a:srgbClr val="026CB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3" name="Freeform 4">
              <a:extLst>
                <a:ext uri="{FF2B5EF4-FFF2-40B4-BE49-F238E27FC236}">
                  <a16:creationId xmlns:a16="http://schemas.microsoft.com/office/drawing/2014/main" id="{08DAC419-ECF5-4E18-BB9B-3A6719727CD0}"/>
                </a:ext>
              </a:extLst>
            </p:cNvPr>
            <p:cNvSpPr>
              <a:spLocks/>
            </p:cNvSpPr>
            <p:nvPr/>
          </p:nvSpPr>
          <p:spPr bwMode="auto">
            <a:xfrm>
              <a:off x="1993" y="80"/>
              <a:ext cx="556" cy="552"/>
            </a:xfrm>
            <a:custGeom>
              <a:avLst/>
              <a:gdLst>
                <a:gd name="T0" fmla="+- 0 2090 1993"/>
                <a:gd name="T1" fmla="*/ T0 w 556"/>
                <a:gd name="T2" fmla="+- 0 520 80"/>
                <a:gd name="T3" fmla="*/ 520 h 552"/>
                <a:gd name="T4" fmla="+- 0 2090 1993"/>
                <a:gd name="T5" fmla="*/ T4 w 556"/>
                <a:gd name="T6" fmla="+- 0 178 80"/>
                <a:gd name="T7" fmla="*/ 178 h 552"/>
                <a:gd name="T8" fmla="+- 0 2181 1993"/>
                <a:gd name="T9" fmla="*/ T8 w 556"/>
                <a:gd name="T10" fmla="+- 0 178 80"/>
                <a:gd name="T11" fmla="*/ 178 h 552"/>
                <a:gd name="T12" fmla="+- 0 2181 1993"/>
                <a:gd name="T13" fmla="*/ T12 w 556"/>
                <a:gd name="T14" fmla="+- 0 450 80"/>
                <a:gd name="T15" fmla="*/ 450 h 552"/>
                <a:gd name="T16" fmla="+- 0 2174 1993"/>
                <a:gd name="T17" fmla="*/ T16 w 556"/>
                <a:gd name="T18" fmla="+- 0 450 80"/>
                <a:gd name="T19" fmla="*/ 450 h 552"/>
                <a:gd name="T20" fmla="+- 0 2167 1993"/>
                <a:gd name="T21" fmla="*/ T20 w 556"/>
                <a:gd name="T22" fmla="+- 0 471 80"/>
                <a:gd name="T23" fmla="*/ 471 h 552"/>
                <a:gd name="T24" fmla="+- 0 2090 1993"/>
                <a:gd name="T25" fmla="*/ T24 w 556"/>
                <a:gd name="T26" fmla="+- 0 520 80"/>
                <a:gd name="T27" fmla="*/ 520 h 552"/>
              </a:gdLst>
              <a:ahLst/>
              <a:cxnLst>
                <a:cxn ang="0">
                  <a:pos x="T1" y="T3"/>
                </a:cxn>
                <a:cxn ang="0">
                  <a:pos x="T5" y="T7"/>
                </a:cxn>
                <a:cxn ang="0">
                  <a:pos x="T9" y="T11"/>
                </a:cxn>
                <a:cxn ang="0">
                  <a:pos x="T13" y="T15"/>
                </a:cxn>
                <a:cxn ang="0">
                  <a:pos x="T17" y="T19"/>
                </a:cxn>
                <a:cxn ang="0">
                  <a:pos x="T21" y="T23"/>
                </a:cxn>
                <a:cxn ang="0">
                  <a:pos x="T25" y="T27"/>
                </a:cxn>
              </a:cxnLst>
              <a:rect l="0" t="0" r="r" b="b"/>
              <a:pathLst>
                <a:path w="556" h="552">
                  <a:moveTo>
                    <a:pt x="97" y="440"/>
                  </a:moveTo>
                  <a:lnTo>
                    <a:pt x="97" y="98"/>
                  </a:lnTo>
                  <a:lnTo>
                    <a:pt x="188" y="98"/>
                  </a:lnTo>
                  <a:lnTo>
                    <a:pt x="188" y="370"/>
                  </a:lnTo>
                  <a:lnTo>
                    <a:pt x="181" y="370"/>
                  </a:lnTo>
                  <a:lnTo>
                    <a:pt x="174" y="391"/>
                  </a:lnTo>
                  <a:lnTo>
                    <a:pt x="97" y="440"/>
                  </a:lnTo>
                </a:path>
              </a:pathLst>
            </a:custGeom>
            <a:solidFill>
              <a:srgbClr val="026CB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5" name="Freeform 5">
              <a:extLst>
                <a:ext uri="{FF2B5EF4-FFF2-40B4-BE49-F238E27FC236}">
                  <a16:creationId xmlns:a16="http://schemas.microsoft.com/office/drawing/2014/main" id="{B466A654-3AD3-4B9E-AF30-1EFA0638DC65}"/>
                </a:ext>
              </a:extLst>
            </p:cNvPr>
            <p:cNvSpPr>
              <a:spLocks/>
            </p:cNvSpPr>
            <p:nvPr/>
          </p:nvSpPr>
          <p:spPr bwMode="auto">
            <a:xfrm>
              <a:off x="1993" y="80"/>
              <a:ext cx="556" cy="552"/>
            </a:xfrm>
            <a:custGeom>
              <a:avLst/>
              <a:gdLst>
                <a:gd name="T0" fmla="+- 0 2181 1993"/>
                <a:gd name="T1" fmla="*/ T0 w 556"/>
                <a:gd name="T2" fmla="+- 0 443 80"/>
                <a:gd name="T3" fmla="*/ 443 h 552"/>
                <a:gd name="T4" fmla="+- 0 2181 1993"/>
                <a:gd name="T5" fmla="*/ T4 w 556"/>
                <a:gd name="T6" fmla="+- 0 178 80"/>
                <a:gd name="T7" fmla="*/ 178 h 552"/>
                <a:gd name="T8" fmla="+- 0 2271 1993"/>
                <a:gd name="T9" fmla="*/ T8 w 556"/>
                <a:gd name="T10" fmla="+- 0 178 80"/>
                <a:gd name="T11" fmla="*/ 178 h 552"/>
                <a:gd name="T12" fmla="+- 0 2271 1993"/>
                <a:gd name="T13" fmla="*/ T12 w 556"/>
                <a:gd name="T14" fmla="+- 0 283 80"/>
                <a:gd name="T15" fmla="*/ 283 h 552"/>
                <a:gd name="T16" fmla="+- 0 2257 1993"/>
                <a:gd name="T17" fmla="*/ T16 w 556"/>
                <a:gd name="T18" fmla="+- 0 283 80"/>
                <a:gd name="T19" fmla="*/ 283 h 552"/>
                <a:gd name="T20" fmla="+- 0 2257 1993"/>
                <a:gd name="T21" fmla="*/ T20 w 556"/>
                <a:gd name="T22" fmla="+- 0 290 80"/>
                <a:gd name="T23" fmla="*/ 290 h 552"/>
                <a:gd name="T24" fmla="+- 0 2181 1993"/>
                <a:gd name="T25" fmla="*/ T24 w 556"/>
                <a:gd name="T26" fmla="+- 0 443 80"/>
                <a:gd name="T27" fmla="*/ 443 h 552"/>
              </a:gdLst>
              <a:ahLst/>
              <a:cxnLst>
                <a:cxn ang="0">
                  <a:pos x="T1" y="T3"/>
                </a:cxn>
                <a:cxn ang="0">
                  <a:pos x="T5" y="T7"/>
                </a:cxn>
                <a:cxn ang="0">
                  <a:pos x="T9" y="T11"/>
                </a:cxn>
                <a:cxn ang="0">
                  <a:pos x="T13" y="T15"/>
                </a:cxn>
                <a:cxn ang="0">
                  <a:pos x="T17" y="T19"/>
                </a:cxn>
                <a:cxn ang="0">
                  <a:pos x="T21" y="T23"/>
                </a:cxn>
                <a:cxn ang="0">
                  <a:pos x="T25" y="T27"/>
                </a:cxn>
              </a:cxnLst>
              <a:rect l="0" t="0" r="r" b="b"/>
              <a:pathLst>
                <a:path w="556" h="552">
                  <a:moveTo>
                    <a:pt x="188" y="363"/>
                  </a:moveTo>
                  <a:lnTo>
                    <a:pt x="188" y="98"/>
                  </a:lnTo>
                  <a:lnTo>
                    <a:pt x="278" y="98"/>
                  </a:lnTo>
                  <a:lnTo>
                    <a:pt x="278" y="203"/>
                  </a:lnTo>
                  <a:lnTo>
                    <a:pt x="264" y="203"/>
                  </a:lnTo>
                  <a:lnTo>
                    <a:pt x="264" y="210"/>
                  </a:lnTo>
                  <a:lnTo>
                    <a:pt x="188" y="363"/>
                  </a:lnTo>
                </a:path>
              </a:pathLst>
            </a:custGeom>
            <a:solidFill>
              <a:srgbClr val="026CB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6">
              <a:extLst>
                <a:ext uri="{FF2B5EF4-FFF2-40B4-BE49-F238E27FC236}">
                  <a16:creationId xmlns:a16="http://schemas.microsoft.com/office/drawing/2014/main" id="{CB2D9650-0BEA-40C8-8E10-FB43121BFAE8}"/>
                </a:ext>
              </a:extLst>
            </p:cNvPr>
            <p:cNvSpPr>
              <a:spLocks/>
            </p:cNvSpPr>
            <p:nvPr/>
          </p:nvSpPr>
          <p:spPr bwMode="auto">
            <a:xfrm>
              <a:off x="1993" y="80"/>
              <a:ext cx="556" cy="552"/>
            </a:xfrm>
            <a:custGeom>
              <a:avLst/>
              <a:gdLst>
                <a:gd name="T0" fmla="+- 0 2362 1993"/>
                <a:gd name="T1" fmla="*/ T0 w 556"/>
                <a:gd name="T2" fmla="+- 0 394 80"/>
                <a:gd name="T3" fmla="*/ 394 h 552"/>
                <a:gd name="T4" fmla="+- 0 2278 1993"/>
                <a:gd name="T5" fmla="*/ T4 w 556"/>
                <a:gd name="T6" fmla="+- 0 290 80"/>
                <a:gd name="T7" fmla="*/ 290 h 552"/>
                <a:gd name="T8" fmla="+- 0 2278 1993"/>
                <a:gd name="T9" fmla="*/ T8 w 556"/>
                <a:gd name="T10" fmla="+- 0 283 80"/>
                <a:gd name="T11" fmla="*/ 283 h 552"/>
                <a:gd name="T12" fmla="+- 0 2271 1993"/>
                <a:gd name="T13" fmla="*/ T12 w 556"/>
                <a:gd name="T14" fmla="+- 0 283 80"/>
                <a:gd name="T15" fmla="*/ 283 h 552"/>
                <a:gd name="T16" fmla="+- 0 2271 1993"/>
                <a:gd name="T17" fmla="*/ T16 w 556"/>
                <a:gd name="T18" fmla="+- 0 178 80"/>
                <a:gd name="T19" fmla="*/ 178 h 552"/>
                <a:gd name="T20" fmla="+- 0 2362 1993"/>
                <a:gd name="T21" fmla="*/ T20 w 556"/>
                <a:gd name="T22" fmla="+- 0 178 80"/>
                <a:gd name="T23" fmla="*/ 178 h 552"/>
                <a:gd name="T24" fmla="+- 0 2362 1993"/>
                <a:gd name="T25" fmla="*/ T24 w 556"/>
                <a:gd name="T26" fmla="+- 0 394 80"/>
                <a:gd name="T27" fmla="*/ 394 h 552"/>
              </a:gdLst>
              <a:ahLst/>
              <a:cxnLst>
                <a:cxn ang="0">
                  <a:pos x="T1" y="T3"/>
                </a:cxn>
                <a:cxn ang="0">
                  <a:pos x="T5" y="T7"/>
                </a:cxn>
                <a:cxn ang="0">
                  <a:pos x="T9" y="T11"/>
                </a:cxn>
                <a:cxn ang="0">
                  <a:pos x="T13" y="T15"/>
                </a:cxn>
                <a:cxn ang="0">
                  <a:pos x="T17" y="T19"/>
                </a:cxn>
                <a:cxn ang="0">
                  <a:pos x="T21" y="T23"/>
                </a:cxn>
                <a:cxn ang="0">
                  <a:pos x="T25" y="T27"/>
                </a:cxn>
              </a:cxnLst>
              <a:rect l="0" t="0" r="r" b="b"/>
              <a:pathLst>
                <a:path w="556" h="552">
                  <a:moveTo>
                    <a:pt x="369" y="314"/>
                  </a:moveTo>
                  <a:lnTo>
                    <a:pt x="285" y="210"/>
                  </a:lnTo>
                  <a:lnTo>
                    <a:pt x="285" y="203"/>
                  </a:lnTo>
                  <a:lnTo>
                    <a:pt x="278" y="203"/>
                  </a:lnTo>
                  <a:lnTo>
                    <a:pt x="278" y="98"/>
                  </a:lnTo>
                  <a:lnTo>
                    <a:pt x="369" y="98"/>
                  </a:lnTo>
                  <a:lnTo>
                    <a:pt x="369" y="314"/>
                  </a:lnTo>
                </a:path>
              </a:pathLst>
            </a:custGeom>
            <a:solidFill>
              <a:srgbClr val="026CB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7" name="Freeform 7">
              <a:extLst>
                <a:ext uri="{FF2B5EF4-FFF2-40B4-BE49-F238E27FC236}">
                  <a16:creationId xmlns:a16="http://schemas.microsoft.com/office/drawing/2014/main" id="{B21A352D-0510-4D6D-86B6-A233D90A8418}"/>
                </a:ext>
              </a:extLst>
            </p:cNvPr>
            <p:cNvSpPr>
              <a:spLocks/>
            </p:cNvSpPr>
            <p:nvPr/>
          </p:nvSpPr>
          <p:spPr bwMode="auto">
            <a:xfrm>
              <a:off x="1993" y="80"/>
              <a:ext cx="556" cy="552"/>
            </a:xfrm>
            <a:custGeom>
              <a:avLst/>
              <a:gdLst>
                <a:gd name="T0" fmla="+- 0 2362 1993"/>
                <a:gd name="T1" fmla="*/ T0 w 556"/>
                <a:gd name="T2" fmla="+- 0 373 80"/>
                <a:gd name="T3" fmla="*/ 373 h 552"/>
                <a:gd name="T4" fmla="+- 0 2362 1993"/>
                <a:gd name="T5" fmla="*/ T4 w 556"/>
                <a:gd name="T6" fmla="+- 0 178 80"/>
                <a:gd name="T7" fmla="*/ 178 h 552"/>
                <a:gd name="T8" fmla="+- 0 2438 1993"/>
                <a:gd name="T9" fmla="*/ T8 w 556"/>
                <a:gd name="T10" fmla="+- 0 178 80"/>
                <a:gd name="T11" fmla="*/ 178 h 552"/>
                <a:gd name="T12" fmla="+- 0 2369 1993"/>
                <a:gd name="T13" fmla="*/ T12 w 556"/>
                <a:gd name="T14" fmla="+- 0 359 80"/>
                <a:gd name="T15" fmla="*/ 359 h 552"/>
                <a:gd name="T16" fmla="+- 0 2362 1993"/>
                <a:gd name="T17" fmla="*/ T16 w 556"/>
                <a:gd name="T18" fmla="+- 0 373 80"/>
                <a:gd name="T19" fmla="*/ 373 h 552"/>
              </a:gdLst>
              <a:ahLst/>
              <a:cxnLst>
                <a:cxn ang="0">
                  <a:pos x="T1" y="T3"/>
                </a:cxn>
                <a:cxn ang="0">
                  <a:pos x="T5" y="T7"/>
                </a:cxn>
                <a:cxn ang="0">
                  <a:pos x="T9" y="T11"/>
                </a:cxn>
                <a:cxn ang="0">
                  <a:pos x="T13" y="T15"/>
                </a:cxn>
                <a:cxn ang="0">
                  <a:pos x="T17" y="T19"/>
                </a:cxn>
              </a:cxnLst>
              <a:rect l="0" t="0" r="r" b="b"/>
              <a:pathLst>
                <a:path w="556" h="552">
                  <a:moveTo>
                    <a:pt x="369" y="293"/>
                  </a:moveTo>
                  <a:lnTo>
                    <a:pt x="369" y="98"/>
                  </a:lnTo>
                  <a:lnTo>
                    <a:pt x="445" y="98"/>
                  </a:lnTo>
                  <a:lnTo>
                    <a:pt x="376" y="279"/>
                  </a:lnTo>
                  <a:lnTo>
                    <a:pt x="369" y="293"/>
                  </a:lnTo>
                </a:path>
              </a:pathLst>
            </a:custGeom>
            <a:solidFill>
              <a:srgbClr val="026CB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8" name="Freeform 8">
              <a:extLst>
                <a:ext uri="{FF2B5EF4-FFF2-40B4-BE49-F238E27FC236}">
                  <a16:creationId xmlns:a16="http://schemas.microsoft.com/office/drawing/2014/main" id="{A2325369-B42D-4D5C-9182-B372A93A3820}"/>
                </a:ext>
              </a:extLst>
            </p:cNvPr>
            <p:cNvSpPr>
              <a:spLocks/>
            </p:cNvSpPr>
            <p:nvPr/>
          </p:nvSpPr>
          <p:spPr bwMode="auto">
            <a:xfrm>
              <a:off x="1993" y="80"/>
              <a:ext cx="556" cy="552"/>
            </a:xfrm>
            <a:custGeom>
              <a:avLst/>
              <a:gdLst>
                <a:gd name="T0" fmla="+- 0 2452 1993"/>
                <a:gd name="T1" fmla="*/ T0 w 556"/>
                <a:gd name="T2" fmla="+- 0 541 80"/>
                <a:gd name="T3" fmla="*/ 541 h 552"/>
                <a:gd name="T4" fmla="+- 0 2362 1993"/>
                <a:gd name="T5" fmla="*/ T4 w 556"/>
                <a:gd name="T6" fmla="+- 0 541 80"/>
                <a:gd name="T7" fmla="*/ 541 h 552"/>
                <a:gd name="T8" fmla="+- 0 2362 1993"/>
                <a:gd name="T9" fmla="*/ T8 w 556"/>
                <a:gd name="T10" fmla="+- 0 429 80"/>
                <a:gd name="T11" fmla="*/ 429 h 552"/>
                <a:gd name="T12" fmla="+- 0 2376 1993"/>
                <a:gd name="T13" fmla="*/ T12 w 556"/>
                <a:gd name="T14" fmla="+- 0 429 80"/>
                <a:gd name="T15" fmla="*/ 429 h 552"/>
                <a:gd name="T16" fmla="+- 0 2376 1993"/>
                <a:gd name="T17" fmla="*/ T16 w 556"/>
                <a:gd name="T18" fmla="+- 0 422 80"/>
                <a:gd name="T19" fmla="*/ 422 h 552"/>
                <a:gd name="T20" fmla="+- 0 2396 1993"/>
                <a:gd name="T21" fmla="*/ T20 w 556"/>
                <a:gd name="T22" fmla="+- 0 359 80"/>
                <a:gd name="T23" fmla="*/ 359 h 552"/>
                <a:gd name="T24" fmla="+- 0 2431 1993"/>
                <a:gd name="T25" fmla="*/ T24 w 556"/>
                <a:gd name="T26" fmla="+- 0 269 80"/>
                <a:gd name="T27" fmla="*/ 269 h 552"/>
                <a:gd name="T28" fmla="+- 0 2452 1993"/>
                <a:gd name="T29" fmla="*/ T28 w 556"/>
                <a:gd name="T30" fmla="+- 0 213 80"/>
                <a:gd name="T31" fmla="*/ 213 h 552"/>
                <a:gd name="T32" fmla="+- 0 2452 1993"/>
                <a:gd name="T33" fmla="*/ T32 w 556"/>
                <a:gd name="T34" fmla="+- 0 541 80"/>
                <a:gd name="T35" fmla="*/ 541 h 552"/>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Lst>
              <a:rect l="0" t="0" r="r" b="b"/>
              <a:pathLst>
                <a:path w="556" h="552">
                  <a:moveTo>
                    <a:pt x="459" y="461"/>
                  </a:moveTo>
                  <a:lnTo>
                    <a:pt x="369" y="461"/>
                  </a:lnTo>
                  <a:lnTo>
                    <a:pt x="369" y="349"/>
                  </a:lnTo>
                  <a:lnTo>
                    <a:pt x="383" y="349"/>
                  </a:lnTo>
                  <a:lnTo>
                    <a:pt x="383" y="342"/>
                  </a:lnTo>
                  <a:lnTo>
                    <a:pt x="403" y="279"/>
                  </a:lnTo>
                  <a:lnTo>
                    <a:pt x="438" y="189"/>
                  </a:lnTo>
                  <a:lnTo>
                    <a:pt x="459" y="133"/>
                  </a:lnTo>
                  <a:lnTo>
                    <a:pt x="459" y="461"/>
                  </a:lnTo>
                </a:path>
              </a:pathLst>
            </a:custGeom>
            <a:solidFill>
              <a:srgbClr val="026CB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9" name="Freeform 9">
              <a:extLst>
                <a:ext uri="{FF2B5EF4-FFF2-40B4-BE49-F238E27FC236}">
                  <a16:creationId xmlns:a16="http://schemas.microsoft.com/office/drawing/2014/main" id="{36EDC667-A49A-42BE-BA9E-B1B533E7AF06}"/>
                </a:ext>
              </a:extLst>
            </p:cNvPr>
            <p:cNvSpPr>
              <a:spLocks/>
            </p:cNvSpPr>
            <p:nvPr/>
          </p:nvSpPr>
          <p:spPr bwMode="auto">
            <a:xfrm>
              <a:off x="1993" y="80"/>
              <a:ext cx="556" cy="552"/>
            </a:xfrm>
            <a:custGeom>
              <a:avLst/>
              <a:gdLst>
                <a:gd name="T0" fmla="+- 0 2271 1993"/>
                <a:gd name="T1" fmla="*/ T0 w 556"/>
                <a:gd name="T2" fmla="+- 0 541 80"/>
                <a:gd name="T3" fmla="*/ 541 h 552"/>
                <a:gd name="T4" fmla="+- 0 2181 1993"/>
                <a:gd name="T5" fmla="*/ T4 w 556"/>
                <a:gd name="T6" fmla="+- 0 541 80"/>
                <a:gd name="T7" fmla="*/ 541 h 552"/>
                <a:gd name="T8" fmla="+- 0 2181 1993"/>
                <a:gd name="T9" fmla="*/ T8 w 556"/>
                <a:gd name="T10" fmla="+- 0 492 80"/>
                <a:gd name="T11" fmla="*/ 492 h 552"/>
                <a:gd name="T12" fmla="+- 0 2188 1993"/>
                <a:gd name="T13" fmla="*/ T12 w 556"/>
                <a:gd name="T14" fmla="+- 0 492 80"/>
                <a:gd name="T15" fmla="*/ 492 h 552"/>
                <a:gd name="T16" fmla="+- 0 2188 1993"/>
                <a:gd name="T17" fmla="*/ T16 w 556"/>
                <a:gd name="T18" fmla="+- 0 485 80"/>
                <a:gd name="T19" fmla="*/ 485 h 552"/>
                <a:gd name="T20" fmla="+- 0 2202 1993"/>
                <a:gd name="T21" fmla="*/ T20 w 556"/>
                <a:gd name="T22" fmla="+- 0 450 80"/>
                <a:gd name="T23" fmla="*/ 450 h 552"/>
                <a:gd name="T24" fmla="+- 0 2209 1993"/>
                <a:gd name="T25" fmla="*/ T24 w 556"/>
                <a:gd name="T26" fmla="+- 0 450 80"/>
                <a:gd name="T27" fmla="*/ 450 h 552"/>
                <a:gd name="T28" fmla="+- 0 2250 1993"/>
                <a:gd name="T29" fmla="*/ T28 w 556"/>
                <a:gd name="T30" fmla="+- 0 359 80"/>
                <a:gd name="T31" fmla="*/ 359 h 552"/>
                <a:gd name="T32" fmla="+- 0 2271 1993"/>
                <a:gd name="T33" fmla="*/ T32 w 556"/>
                <a:gd name="T34" fmla="+- 0 318 80"/>
                <a:gd name="T35" fmla="*/ 318 h 552"/>
                <a:gd name="T36" fmla="+- 0 2271 1993"/>
                <a:gd name="T37" fmla="*/ T36 w 556"/>
                <a:gd name="T38" fmla="+- 0 541 80"/>
                <a:gd name="T39" fmla="*/ 541 h 552"/>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Lst>
              <a:rect l="0" t="0" r="r" b="b"/>
              <a:pathLst>
                <a:path w="556" h="552">
                  <a:moveTo>
                    <a:pt x="278" y="461"/>
                  </a:moveTo>
                  <a:lnTo>
                    <a:pt x="188" y="461"/>
                  </a:lnTo>
                  <a:lnTo>
                    <a:pt x="188" y="412"/>
                  </a:lnTo>
                  <a:lnTo>
                    <a:pt x="195" y="412"/>
                  </a:lnTo>
                  <a:lnTo>
                    <a:pt x="195" y="405"/>
                  </a:lnTo>
                  <a:lnTo>
                    <a:pt x="209" y="370"/>
                  </a:lnTo>
                  <a:lnTo>
                    <a:pt x="216" y="370"/>
                  </a:lnTo>
                  <a:lnTo>
                    <a:pt x="257" y="279"/>
                  </a:lnTo>
                  <a:lnTo>
                    <a:pt x="278" y="238"/>
                  </a:lnTo>
                  <a:lnTo>
                    <a:pt x="278" y="461"/>
                  </a:lnTo>
                </a:path>
              </a:pathLst>
            </a:custGeom>
            <a:solidFill>
              <a:srgbClr val="026CB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 name="Freeform 10">
              <a:extLst>
                <a:ext uri="{FF2B5EF4-FFF2-40B4-BE49-F238E27FC236}">
                  <a16:creationId xmlns:a16="http://schemas.microsoft.com/office/drawing/2014/main" id="{8664187B-E233-48EF-A210-AF11033D33DA}"/>
                </a:ext>
              </a:extLst>
            </p:cNvPr>
            <p:cNvSpPr>
              <a:spLocks/>
            </p:cNvSpPr>
            <p:nvPr/>
          </p:nvSpPr>
          <p:spPr bwMode="auto">
            <a:xfrm>
              <a:off x="1993" y="80"/>
              <a:ext cx="556" cy="552"/>
            </a:xfrm>
            <a:custGeom>
              <a:avLst/>
              <a:gdLst>
                <a:gd name="T0" fmla="+- 0 2362 1993"/>
                <a:gd name="T1" fmla="*/ T0 w 556"/>
                <a:gd name="T2" fmla="+- 0 541 80"/>
                <a:gd name="T3" fmla="*/ 541 h 552"/>
                <a:gd name="T4" fmla="+- 0 2271 1993"/>
                <a:gd name="T5" fmla="*/ T4 w 556"/>
                <a:gd name="T6" fmla="+- 0 541 80"/>
                <a:gd name="T7" fmla="*/ 541 h 552"/>
                <a:gd name="T8" fmla="+- 0 2271 1993"/>
                <a:gd name="T9" fmla="*/ T8 w 556"/>
                <a:gd name="T10" fmla="+- 0 325 80"/>
                <a:gd name="T11" fmla="*/ 325 h 552"/>
                <a:gd name="T12" fmla="+- 0 2355 1993"/>
                <a:gd name="T13" fmla="*/ T12 w 556"/>
                <a:gd name="T14" fmla="+- 0 429 80"/>
                <a:gd name="T15" fmla="*/ 429 h 552"/>
                <a:gd name="T16" fmla="+- 0 2362 1993"/>
                <a:gd name="T17" fmla="*/ T16 w 556"/>
                <a:gd name="T18" fmla="+- 0 429 80"/>
                <a:gd name="T19" fmla="*/ 429 h 552"/>
                <a:gd name="T20" fmla="+- 0 2362 1993"/>
                <a:gd name="T21" fmla="*/ T20 w 556"/>
                <a:gd name="T22" fmla="+- 0 541 80"/>
                <a:gd name="T23" fmla="*/ 541 h 552"/>
              </a:gdLst>
              <a:ahLst/>
              <a:cxnLst>
                <a:cxn ang="0">
                  <a:pos x="T1" y="T3"/>
                </a:cxn>
                <a:cxn ang="0">
                  <a:pos x="T5" y="T7"/>
                </a:cxn>
                <a:cxn ang="0">
                  <a:pos x="T9" y="T11"/>
                </a:cxn>
                <a:cxn ang="0">
                  <a:pos x="T13" y="T15"/>
                </a:cxn>
                <a:cxn ang="0">
                  <a:pos x="T17" y="T19"/>
                </a:cxn>
                <a:cxn ang="0">
                  <a:pos x="T21" y="T23"/>
                </a:cxn>
              </a:cxnLst>
              <a:rect l="0" t="0" r="r" b="b"/>
              <a:pathLst>
                <a:path w="556" h="552">
                  <a:moveTo>
                    <a:pt x="369" y="461"/>
                  </a:moveTo>
                  <a:lnTo>
                    <a:pt x="278" y="461"/>
                  </a:lnTo>
                  <a:lnTo>
                    <a:pt x="278" y="245"/>
                  </a:lnTo>
                  <a:lnTo>
                    <a:pt x="362" y="349"/>
                  </a:lnTo>
                  <a:lnTo>
                    <a:pt x="369" y="349"/>
                  </a:lnTo>
                  <a:lnTo>
                    <a:pt x="369" y="461"/>
                  </a:lnTo>
                </a:path>
              </a:pathLst>
            </a:custGeom>
            <a:solidFill>
              <a:srgbClr val="026CB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1" name="Freeform 11">
              <a:extLst>
                <a:ext uri="{FF2B5EF4-FFF2-40B4-BE49-F238E27FC236}">
                  <a16:creationId xmlns:a16="http://schemas.microsoft.com/office/drawing/2014/main" id="{90292517-884C-43D1-B0D8-4502858CF9CC}"/>
                </a:ext>
              </a:extLst>
            </p:cNvPr>
            <p:cNvSpPr>
              <a:spLocks/>
            </p:cNvSpPr>
            <p:nvPr/>
          </p:nvSpPr>
          <p:spPr bwMode="auto">
            <a:xfrm>
              <a:off x="1993" y="80"/>
              <a:ext cx="556" cy="552"/>
            </a:xfrm>
            <a:custGeom>
              <a:avLst/>
              <a:gdLst>
                <a:gd name="T0" fmla="+- 0 2181 1993"/>
                <a:gd name="T1" fmla="*/ T0 w 556"/>
                <a:gd name="T2" fmla="+- 0 541 80"/>
                <a:gd name="T3" fmla="*/ 541 h 552"/>
                <a:gd name="T4" fmla="+- 0 2111 1993"/>
                <a:gd name="T5" fmla="*/ T4 w 556"/>
                <a:gd name="T6" fmla="+- 0 541 80"/>
                <a:gd name="T7" fmla="*/ 541 h 552"/>
                <a:gd name="T8" fmla="+- 0 2181 1993"/>
                <a:gd name="T9" fmla="*/ T8 w 556"/>
                <a:gd name="T10" fmla="+- 0 492 80"/>
                <a:gd name="T11" fmla="*/ 492 h 552"/>
                <a:gd name="T12" fmla="+- 0 2181 1993"/>
                <a:gd name="T13" fmla="*/ T12 w 556"/>
                <a:gd name="T14" fmla="+- 0 541 80"/>
                <a:gd name="T15" fmla="*/ 541 h 552"/>
              </a:gdLst>
              <a:ahLst/>
              <a:cxnLst>
                <a:cxn ang="0">
                  <a:pos x="T1" y="T3"/>
                </a:cxn>
                <a:cxn ang="0">
                  <a:pos x="T5" y="T7"/>
                </a:cxn>
                <a:cxn ang="0">
                  <a:pos x="T9" y="T11"/>
                </a:cxn>
                <a:cxn ang="0">
                  <a:pos x="T13" y="T15"/>
                </a:cxn>
              </a:cxnLst>
              <a:rect l="0" t="0" r="r" b="b"/>
              <a:pathLst>
                <a:path w="556" h="552">
                  <a:moveTo>
                    <a:pt x="188" y="461"/>
                  </a:moveTo>
                  <a:lnTo>
                    <a:pt x="118" y="461"/>
                  </a:lnTo>
                  <a:lnTo>
                    <a:pt x="188" y="412"/>
                  </a:lnTo>
                  <a:lnTo>
                    <a:pt x="188" y="461"/>
                  </a:lnTo>
                </a:path>
              </a:pathLst>
            </a:custGeom>
            <a:solidFill>
              <a:srgbClr val="026CB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sp>
        <p:nvSpPr>
          <p:cNvPr id="22" name="TextBox 21">
            <a:extLst>
              <a:ext uri="{FF2B5EF4-FFF2-40B4-BE49-F238E27FC236}">
                <a16:creationId xmlns:a16="http://schemas.microsoft.com/office/drawing/2014/main" id="{0040530B-E289-442B-B2A1-ACCF94B6D90E}"/>
              </a:ext>
            </a:extLst>
          </p:cNvPr>
          <p:cNvSpPr txBox="1"/>
          <p:nvPr/>
        </p:nvSpPr>
        <p:spPr>
          <a:xfrm>
            <a:off x="8075850" y="4446372"/>
            <a:ext cx="5441893" cy="120032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white">
                    <a:lumMod val="95000"/>
                  </a:prstClr>
                </a:solidFill>
                <a:effectLst/>
                <a:uLnTx/>
                <a:uFillTx/>
                <a:latin typeface="Roboto Thin" pitchFamily="2" charset="0"/>
                <a:ea typeface="Roboto Thin" pitchFamily="2" charset="0"/>
                <a:cs typeface="+mn-cs"/>
              </a:rPr>
              <a:t>Membres du groupe:</a:t>
            </a:r>
          </a:p>
          <a:p>
            <a:pPr marL="285750" lvl="0" indent="-285750">
              <a:buFontTx/>
              <a:buChar char="-"/>
              <a:defRPr/>
            </a:pPr>
            <a:r>
              <a:rPr lang="fr-FR" dirty="0">
                <a:solidFill>
                  <a:prstClr val="white">
                    <a:lumMod val="95000"/>
                  </a:prstClr>
                </a:solidFill>
                <a:latin typeface="Roboto Thin" pitchFamily="2" charset="0"/>
                <a:ea typeface="Roboto Thin" pitchFamily="2" charset="0"/>
              </a:rPr>
              <a:t>Alphonse </a:t>
            </a:r>
            <a:r>
              <a:rPr lang="en-US" dirty="0">
                <a:solidFill>
                  <a:prstClr val="white">
                    <a:lumMod val="95000"/>
                  </a:prstClr>
                </a:solidFill>
                <a:latin typeface="Roboto Thin" pitchFamily="2" charset="0"/>
                <a:ea typeface="Roboto Thin" pitchFamily="2" charset="0"/>
              </a:rPr>
              <a:t>Zihalirwa</a:t>
            </a:r>
            <a:endParaRPr lang="fr-FR" dirty="0">
              <a:solidFill>
                <a:prstClr val="white">
                  <a:lumMod val="95000"/>
                </a:prstClr>
              </a:solidFill>
              <a:latin typeface="Roboto Thin" pitchFamily="2" charset="0"/>
              <a:ea typeface="Roboto Thin" pitchFamily="2" charset="0"/>
            </a:endParaRPr>
          </a:p>
          <a:p>
            <a:pPr marL="285750" marR="0" lvl="0" indent="-285750" defTabSz="914400" rtl="0" eaLnBrk="1" fontAlgn="auto" latinLnBrk="0" hangingPunct="1">
              <a:lnSpc>
                <a:spcPct val="100000"/>
              </a:lnSpc>
              <a:spcBef>
                <a:spcPts val="0"/>
              </a:spcBef>
              <a:spcAft>
                <a:spcPts val="0"/>
              </a:spcAft>
              <a:buClrTx/>
              <a:buSzTx/>
              <a:buFontTx/>
              <a:buChar char="-"/>
              <a:tabLst/>
              <a:defRPr/>
            </a:pPr>
            <a:r>
              <a:rPr lang="fr-FR" dirty="0">
                <a:solidFill>
                  <a:prstClr val="white">
                    <a:lumMod val="95000"/>
                  </a:prstClr>
                </a:solidFill>
                <a:latin typeface="Roboto Thin" pitchFamily="2" charset="0"/>
                <a:ea typeface="Roboto Thin" pitchFamily="2" charset="0"/>
              </a:rPr>
              <a:t>Christian </a:t>
            </a:r>
            <a:r>
              <a:rPr lang="fr-FR" dirty="0" err="1">
                <a:solidFill>
                  <a:prstClr val="white">
                    <a:lumMod val="95000"/>
                  </a:prstClr>
                </a:solidFill>
                <a:latin typeface="Roboto Thin" pitchFamily="2" charset="0"/>
                <a:ea typeface="Roboto Thin" pitchFamily="2" charset="0"/>
              </a:rPr>
              <a:t>Lomassa</a:t>
            </a:r>
            <a:endParaRPr lang="fr-FR" dirty="0">
              <a:solidFill>
                <a:prstClr val="white">
                  <a:lumMod val="95000"/>
                </a:prstClr>
              </a:solidFill>
              <a:latin typeface="Roboto Thin" pitchFamily="2" charset="0"/>
              <a:ea typeface="Roboto Thin" pitchFamily="2" charset="0"/>
            </a:endParaRPr>
          </a:p>
          <a:p>
            <a:pPr marL="285750" marR="0" lvl="0" indent="-285750" defTabSz="914400" rtl="0" eaLnBrk="1" fontAlgn="auto" latinLnBrk="0" hangingPunct="1">
              <a:lnSpc>
                <a:spcPct val="100000"/>
              </a:lnSpc>
              <a:spcBef>
                <a:spcPts val="0"/>
              </a:spcBef>
              <a:spcAft>
                <a:spcPts val="0"/>
              </a:spcAft>
              <a:buClrTx/>
              <a:buSzTx/>
              <a:buFontTx/>
              <a:buChar char="-"/>
              <a:tabLst/>
              <a:defRPr/>
            </a:pPr>
            <a:r>
              <a:rPr lang="fr-FR" dirty="0">
                <a:solidFill>
                  <a:prstClr val="white">
                    <a:lumMod val="95000"/>
                  </a:prstClr>
                </a:solidFill>
                <a:latin typeface="Roboto Thin" pitchFamily="2" charset="0"/>
                <a:ea typeface="Roboto Thin" pitchFamily="2" charset="0"/>
              </a:rPr>
              <a:t>Steven Tshiamala</a:t>
            </a:r>
            <a:endParaRPr kumimoji="0" lang="fr-FR" sz="1800" b="0" i="0" u="none" strike="noStrike" kern="1200" cap="none" spc="0" normalizeH="0" baseline="0" noProof="0" dirty="0">
              <a:ln>
                <a:noFill/>
              </a:ln>
              <a:solidFill>
                <a:prstClr val="white">
                  <a:lumMod val="95000"/>
                </a:prstClr>
              </a:solidFill>
              <a:effectLst/>
              <a:uLnTx/>
              <a:uFillTx/>
              <a:latin typeface="Roboto Thin" pitchFamily="2" charset="0"/>
              <a:ea typeface="Roboto Thin" pitchFamily="2" charset="0"/>
              <a:cs typeface="+mn-cs"/>
            </a:endParaRPr>
          </a:p>
        </p:txBody>
      </p:sp>
    </p:spTree>
    <p:extLst>
      <p:ext uri="{BB962C8B-B14F-4D97-AF65-F5344CB8AC3E}">
        <p14:creationId xmlns:p14="http://schemas.microsoft.com/office/powerpoint/2010/main" val="2569306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94638" cy="6858000"/>
          </a:xfrm>
          <a:prstGeom prst="rect">
            <a:avLst/>
          </a:prstGeom>
          <a:solidFill>
            <a:srgbClr val="0056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extBox 10"/>
          <p:cNvSpPr txBox="1"/>
          <p:nvPr/>
        </p:nvSpPr>
        <p:spPr>
          <a:xfrm>
            <a:off x="3819342" y="2350087"/>
            <a:ext cx="8016553" cy="553998"/>
          </a:xfrm>
          <a:prstGeom prst="rect">
            <a:avLst/>
          </a:prstGeom>
          <a:solidFill>
            <a:srgbClr val="E9F2FB"/>
          </a:solidFill>
        </p:spPr>
        <p:txBody>
          <a:bodyPr wrap="square" rtlCol="0">
            <a:spAutoFit/>
          </a:bodyPr>
          <a:lstStyle/>
          <a:p>
            <a:pPr>
              <a:spcBef>
                <a:spcPts val="10"/>
              </a:spcBef>
            </a:pPr>
            <a:r>
              <a:rPr lang="fr-FR" dirty="0">
                <a:solidFill>
                  <a:srgbClr val="005691"/>
                </a:solidFill>
                <a:latin typeface="Roboto Light" panose="02000000000000000000" pitchFamily="2" charset="0"/>
                <a:ea typeface="Roboto Light" panose="02000000000000000000" pitchFamily="2" charset="0"/>
              </a:rPr>
              <a:t>Analyse de la situation</a:t>
            </a:r>
            <a:endParaRPr lang="fr-FR" sz="1400" dirty="0">
              <a:solidFill>
                <a:srgbClr val="005691"/>
              </a:solidFill>
              <a:latin typeface="Roboto Light" panose="02000000000000000000" pitchFamily="2" charset="0"/>
              <a:ea typeface="Roboto Light" panose="02000000000000000000" pitchFamily="2" charset="0"/>
            </a:endParaRPr>
          </a:p>
          <a:p>
            <a:pPr>
              <a:spcBef>
                <a:spcPts val="10"/>
              </a:spcBef>
            </a:pPr>
            <a:r>
              <a:rPr lang="fr-FR" sz="1200" dirty="0">
                <a:latin typeface="Roboto Light" panose="02000000000000000000" pitchFamily="2" charset="0"/>
                <a:ea typeface="Roboto Light" panose="02000000000000000000" pitchFamily="2" charset="0"/>
              </a:rPr>
              <a:t>Quelle est la situation?</a:t>
            </a:r>
          </a:p>
        </p:txBody>
      </p:sp>
      <p:sp>
        <p:nvSpPr>
          <p:cNvPr id="19" name="TextBox 18"/>
          <p:cNvSpPr txBox="1"/>
          <p:nvPr/>
        </p:nvSpPr>
        <p:spPr>
          <a:xfrm>
            <a:off x="11331723" y="6487730"/>
            <a:ext cx="510205" cy="261610"/>
          </a:xfrm>
          <a:prstGeom prst="rect">
            <a:avLst/>
          </a:prstGeom>
          <a:solidFill>
            <a:srgbClr val="005691"/>
          </a:solidFill>
        </p:spPr>
        <p:txBody>
          <a:bodyPr wrap="square" rtlCol="0">
            <a:spAutoFit/>
          </a:bodyPr>
          <a:lstStyle/>
          <a:p>
            <a:pPr algn="r">
              <a:spcBef>
                <a:spcPts val="10"/>
              </a:spcBef>
            </a:pPr>
            <a:r>
              <a:rPr lang="fr-FR" sz="1100">
                <a:solidFill>
                  <a:schemeClr val="bg1"/>
                </a:solidFill>
                <a:latin typeface="Roboto Light" panose="02000000000000000000" pitchFamily="2" charset="0"/>
                <a:ea typeface="Roboto Light" panose="02000000000000000000" pitchFamily="2" charset="0"/>
              </a:rPr>
              <a:t>1</a:t>
            </a:r>
            <a:endParaRPr lang="fr-FR" sz="800">
              <a:solidFill>
                <a:schemeClr val="bg1"/>
              </a:solidFill>
              <a:latin typeface="Roboto Light" panose="02000000000000000000" pitchFamily="2" charset="0"/>
              <a:ea typeface="Roboto Light" panose="02000000000000000000" pitchFamily="2"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94256" y="147078"/>
            <a:ext cx="907020" cy="907020"/>
          </a:xfrm>
          <a:prstGeom prst="rect">
            <a:avLst/>
          </a:prstGeom>
        </p:spPr>
      </p:pic>
      <p:sp>
        <p:nvSpPr>
          <p:cNvPr id="17" name="TextBox 16"/>
          <p:cNvSpPr txBox="1"/>
          <p:nvPr/>
        </p:nvSpPr>
        <p:spPr>
          <a:xfrm>
            <a:off x="3819344" y="3084788"/>
            <a:ext cx="8016553" cy="523220"/>
          </a:xfrm>
          <a:prstGeom prst="rect">
            <a:avLst/>
          </a:prstGeom>
          <a:solidFill>
            <a:srgbClr val="E9F2FB"/>
          </a:solidFill>
          <a:ln>
            <a:solidFill>
              <a:srgbClr val="E9F2FB"/>
            </a:solidFill>
          </a:ln>
        </p:spPr>
        <p:txBody>
          <a:bodyPr wrap="square" rtlCol="0">
            <a:spAutoFit/>
          </a:bodyPr>
          <a:lstStyle/>
          <a:p>
            <a:pPr>
              <a:spcBef>
                <a:spcPts val="10"/>
              </a:spcBef>
            </a:pPr>
            <a:r>
              <a:rPr lang="fr-FR" sz="1600" dirty="0">
                <a:solidFill>
                  <a:srgbClr val="005691"/>
                </a:solidFill>
                <a:latin typeface="Roboto Light" panose="02000000000000000000" pitchFamily="2" charset="0"/>
                <a:ea typeface="Roboto Light" panose="02000000000000000000" pitchFamily="2" charset="0"/>
              </a:rPr>
              <a:t>Obstacles et difficultés</a:t>
            </a:r>
          </a:p>
          <a:p>
            <a:pPr>
              <a:spcBef>
                <a:spcPts val="10"/>
              </a:spcBef>
            </a:pPr>
            <a:r>
              <a:rPr lang="fr-FR" sz="1200" dirty="0">
                <a:latin typeface="Roboto Light" panose="02000000000000000000" pitchFamily="2" charset="0"/>
                <a:ea typeface="Roboto Light" panose="02000000000000000000" pitchFamily="2" charset="0"/>
              </a:rPr>
              <a:t>Quelle sont les difficultés dans le  HPC </a:t>
            </a:r>
            <a:r>
              <a:rPr lang="fr-FR" sz="1200" dirty="0" err="1">
                <a:latin typeface="Roboto Light" panose="02000000000000000000" pitchFamily="2" charset="0"/>
                <a:ea typeface="Roboto Light" panose="02000000000000000000" pitchFamily="2" charset="0"/>
              </a:rPr>
              <a:t>Calculator</a:t>
            </a:r>
            <a:r>
              <a:rPr lang="fr-FR" sz="1200" dirty="0">
                <a:latin typeface="Roboto Light" panose="02000000000000000000" pitchFamily="2" charset="0"/>
                <a:ea typeface="Roboto Light" panose="02000000000000000000" pitchFamily="2" charset="0"/>
              </a:rPr>
              <a:t>?</a:t>
            </a:r>
          </a:p>
        </p:txBody>
      </p:sp>
      <p:sp>
        <p:nvSpPr>
          <p:cNvPr id="22" name="TextBox 21"/>
          <p:cNvSpPr txBox="1"/>
          <p:nvPr/>
        </p:nvSpPr>
        <p:spPr>
          <a:xfrm>
            <a:off x="3819344" y="3810401"/>
            <a:ext cx="8016553" cy="523220"/>
          </a:xfrm>
          <a:prstGeom prst="rect">
            <a:avLst/>
          </a:prstGeom>
          <a:solidFill>
            <a:srgbClr val="E9F2FB"/>
          </a:solidFill>
        </p:spPr>
        <p:txBody>
          <a:bodyPr wrap="square" rtlCol="0">
            <a:spAutoFit/>
          </a:bodyPr>
          <a:lstStyle/>
          <a:p>
            <a:pPr>
              <a:spcBef>
                <a:spcPts val="10"/>
              </a:spcBef>
            </a:pPr>
            <a:r>
              <a:rPr lang="fr-FR" sz="1600" dirty="0">
                <a:solidFill>
                  <a:srgbClr val="005691"/>
                </a:solidFill>
                <a:latin typeface="Roboto Light" panose="02000000000000000000" pitchFamily="2" charset="0"/>
              </a:rPr>
              <a:t>Engagement et Recommandations</a:t>
            </a:r>
          </a:p>
          <a:p>
            <a:r>
              <a:rPr lang="fr-FR" sz="1200" dirty="0">
                <a:latin typeface="Roboto Light" panose="02000000000000000000" pitchFamily="2" charset="0"/>
              </a:rPr>
              <a:t>Comment et quand procéder à la mise à jour de données dans HPC </a:t>
            </a:r>
            <a:r>
              <a:rPr lang="fr-FR" sz="1200" dirty="0" err="1">
                <a:latin typeface="Roboto Light" panose="02000000000000000000" pitchFamily="2" charset="0"/>
              </a:rPr>
              <a:t>Calculator</a:t>
            </a:r>
            <a:r>
              <a:rPr lang="fr-FR" sz="1200" dirty="0">
                <a:latin typeface="Roboto Light" panose="02000000000000000000" pitchFamily="2" charset="0"/>
              </a:rPr>
              <a:t>?</a:t>
            </a:r>
          </a:p>
        </p:txBody>
      </p:sp>
      <p:sp>
        <p:nvSpPr>
          <p:cNvPr id="16" name="TextBox 14">
            <a:extLst>
              <a:ext uri="{FF2B5EF4-FFF2-40B4-BE49-F238E27FC236}">
                <a16:creationId xmlns:a16="http://schemas.microsoft.com/office/drawing/2014/main" id="{267B4900-5797-4950-9CF3-43F4D96BF4D9}"/>
              </a:ext>
            </a:extLst>
          </p:cNvPr>
          <p:cNvSpPr txBox="1"/>
          <p:nvPr/>
        </p:nvSpPr>
        <p:spPr>
          <a:xfrm>
            <a:off x="117446" y="6481859"/>
            <a:ext cx="2650920" cy="246221"/>
          </a:xfrm>
          <a:prstGeom prst="rect">
            <a:avLst/>
          </a:prstGeom>
          <a:noFill/>
        </p:spPr>
        <p:txBody>
          <a:bodyPr wrap="square" rtlCol="0">
            <a:spAutoFit/>
          </a:bodyPr>
          <a:lstStyle/>
          <a:p>
            <a:r>
              <a:rPr lang="fr-FR" sz="1000" dirty="0">
                <a:solidFill>
                  <a:schemeClr val="bg1"/>
                </a:solidFill>
                <a:latin typeface="Roboto Condensed Light" panose="02000000000000000000" pitchFamily="2" charset="0"/>
                <a:ea typeface="Roboto Condensed Light" panose="02000000000000000000" pitchFamily="2" charset="0"/>
              </a:rPr>
              <a:t>HPC </a:t>
            </a:r>
            <a:r>
              <a:rPr lang="fr-FR" sz="1000" dirty="0" err="1">
                <a:solidFill>
                  <a:schemeClr val="bg1"/>
                </a:solidFill>
                <a:latin typeface="Roboto Condensed Light" panose="02000000000000000000" pitchFamily="2" charset="0"/>
                <a:ea typeface="Roboto Condensed Light" panose="02000000000000000000" pitchFamily="2" charset="0"/>
              </a:rPr>
              <a:t>Calculator</a:t>
            </a:r>
            <a:endParaRPr lang="fr-FR" sz="1000" dirty="0">
              <a:solidFill>
                <a:schemeClr val="bg1"/>
              </a:solidFill>
              <a:latin typeface="Roboto Thin" pitchFamily="2" charset="0"/>
              <a:ea typeface="Roboto Thin" pitchFamily="2" charset="0"/>
            </a:endParaRPr>
          </a:p>
        </p:txBody>
      </p:sp>
      <p:sp>
        <p:nvSpPr>
          <p:cNvPr id="18" name="TextBox 15">
            <a:extLst>
              <a:ext uri="{FF2B5EF4-FFF2-40B4-BE49-F238E27FC236}">
                <a16:creationId xmlns:a16="http://schemas.microsoft.com/office/drawing/2014/main" id="{492986A9-1A3E-4AD9-AED2-6DFAA760F5DC}"/>
              </a:ext>
            </a:extLst>
          </p:cNvPr>
          <p:cNvSpPr txBox="1"/>
          <p:nvPr/>
        </p:nvSpPr>
        <p:spPr>
          <a:xfrm>
            <a:off x="100668" y="6112765"/>
            <a:ext cx="2650920" cy="461665"/>
          </a:xfrm>
          <a:prstGeom prst="rect">
            <a:avLst/>
          </a:prstGeom>
          <a:noFill/>
        </p:spPr>
        <p:txBody>
          <a:bodyPr wrap="square" rtlCol="0">
            <a:spAutoFit/>
          </a:bodyPr>
          <a:lstStyle/>
          <a:p>
            <a:r>
              <a:rPr lang="fr-FR" sz="2400" dirty="0">
                <a:solidFill>
                  <a:schemeClr val="bg1"/>
                </a:solidFill>
                <a:latin typeface="Roboto Condensed Light" panose="02000000000000000000" pitchFamily="2" charset="0"/>
                <a:ea typeface="Roboto Condensed Light" panose="02000000000000000000" pitchFamily="2" charset="0"/>
              </a:rPr>
              <a:t>IMWG</a:t>
            </a:r>
            <a:endParaRPr lang="fr-FR" sz="2000" dirty="0">
              <a:solidFill>
                <a:schemeClr val="bg1"/>
              </a:solidFill>
              <a:latin typeface="Roboto Condensed Light" panose="02000000000000000000" pitchFamily="2" charset="0"/>
              <a:ea typeface="Roboto Condensed Light" panose="02000000000000000000" pitchFamily="2" charset="0"/>
            </a:endParaRPr>
          </a:p>
        </p:txBody>
      </p:sp>
      <p:cxnSp>
        <p:nvCxnSpPr>
          <p:cNvPr id="20" name="Straight Connector 29">
            <a:extLst>
              <a:ext uri="{FF2B5EF4-FFF2-40B4-BE49-F238E27FC236}">
                <a16:creationId xmlns:a16="http://schemas.microsoft.com/office/drawing/2014/main" id="{1639AC0F-52B0-4709-8F27-50F47026F50B}"/>
              </a:ext>
            </a:extLst>
          </p:cNvPr>
          <p:cNvCxnSpPr/>
          <p:nvPr/>
        </p:nvCxnSpPr>
        <p:spPr>
          <a:xfrm>
            <a:off x="216126" y="6495913"/>
            <a:ext cx="3276000" cy="0"/>
          </a:xfrm>
          <a:prstGeom prst="line">
            <a:avLst/>
          </a:prstGeom>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D9AEE647-8702-4025-9AF4-FF7811BC3B1E}"/>
              </a:ext>
            </a:extLst>
          </p:cNvPr>
          <p:cNvSpPr txBox="1"/>
          <p:nvPr/>
        </p:nvSpPr>
        <p:spPr>
          <a:xfrm>
            <a:off x="3819342" y="4523412"/>
            <a:ext cx="8016553" cy="523220"/>
          </a:xfrm>
          <a:prstGeom prst="rect">
            <a:avLst/>
          </a:prstGeom>
          <a:solidFill>
            <a:srgbClr val="E9F2FB"/>
          </a:solidFill>
        </p:spPr>
        <p:txBody>
          <a:bodyPr wrap="square" rtlCol="0">
            <a:spAutoFit/>
          </a:bodyPr>
          <a:lstStyle/>
          <a:p>
            <a:pPr>
              <a:spcBef>
                <a:spcPts val="10"/>
              </a:spcBef>
            </a:pPr>
            <a:r>
              <a:rPr lang="fr-FR" sz="1600" dirty="0">
                <a:solidFill>
                  <a:srgbClr val="005691"/>
                </a:solidFill>
                <a:latin typeface="Roboto Light" panose="02000000000000000000" pitchFamily="2" charset="0"/>
              </a:rPr>
              <a:t>Création de l’outil</a:t>
            </a:r>
          </a:p>
          <a:p>
            <a:r>
              <a:rPr lang="fr-FR" sz="1200" dirty="0">
                <a:latin typeface="Roboto Light" panose="02000000000000000000" pitchFamily="2" charset="0"/>
              </a:rPr>
              <a:t>Comment procéder pour la mise en place de l’outil?</a:t>
            </a:r>
          </a:p>
        </p:txBody>
      </p:sp>
      <p:sp>
        <p:nvSpPr>
          <p:cNvPr id="15" name="TextBox 14">
            <a:extLst>
              <a:ext uri="{FF2B5EF4-FFF2-40B4-BE49-F238E27FC236}">
                <a16:creationId xmlns:a16="http://schemas.microsoft.com/office/drawing/2014/main" id="{DBF6699C-D227-409E-B9F5-3B2D5189C9FD}"/>
              </a:ext>
            </a:extLst>
          </p:cNvPr>
          <p:cNvSpPr txBox="1"/>
          <p:nvPr/>
        </p:nvSpPr>
        <p:spPr>
          <a:xfrm>
            <a:off x="3639489" y="1271571"/>
            <a:ext cx="8016553" cy="769441"/>
          </a:xfrm>
          <a:prstGeom prst="rect">
            <a:avLst/>
          </a:prstGeom>
          <a:noFill/>
        </p:spPr>
        <p:txBody>
          <a:bodyPr wrap="square" rtlCol="0">
            <a:spAutoFit/>
          </a:bodyPr>
          <a:lstStyle/>
          <a:p>
            <a:pPr algn="ctr">
              <a:spcBef>
                <a:spcPts val="10"/>
              </a:spcBef>
            </a:pPr>
            <a:r>
              <a:rPr lang="fr-FR" sz="3200" dirty="0">
                <a:solidFill>
                  <a:srgbClr val="005691"/>
                </a:solidFill>
                <a:latin typeface="Roboto Light" panose="02000000000000000000" pitchFamily="2" charset="0"/>
                <a:ea typeface="Roboto Light" panose="02000000000000000000" pitchFamily="2" charset="0"/>
              </a:rPr>
              <a:t>Agenda</a:t>
            </a:r>
            <a:endParaRPr lang="fr-FR" sz="1600" dirty="0">
              <a:solidFill>
                <a:srgbClr val="005691"/>
              </a:solidFill>
              <a:latin typeface="Roboto Light" panose="02000000000000000000" pitchFamily="2" charset="0"/>
              <a:ea typeface="Roboto Light" panose="02000000000000000000" pitchFamily="2" charset="0"/>
            </a:endParaRPr>
          </a:p>
          <a:p>
            <a:pPr algn="ctr">
              <a:spcBef>
                <a:spcPts val="10"/>
              </a:spcBef>
            </a:pPr>
            <a:r>
              <a:rPr lang="fr-FR" sz="1200" dirty="0">
                <a:solidFill>
                  <a:schemeClr val="tx1">
                    <a:lumMod val="65000"/>
                    <a:lumOff val="35000"/>
                  </a:schemeClr>
                </a:solidFill>
                <a:latin typeface="Roboto Light" panose="02000000000000000000" pitchFamily="2" charset="0"/>
                <a:ea typeface="Roboto Light" panose="02000000000000000000" pitchFamily="2" charset="0"/>
              </a:rPr>
              <a:t>Au cours de cette présentation nous allons aborder les points ci-dessous:</a:t>
            </a:r>
            <a:endParaRPr lang="fr-FR" sz="1200" dirty="0">
              <a:latin typeface="Roboto Light" panose="02000000000000000000" pitchFamily="2" charset="0"/>
              <a:ea typeface="Roboto Light" panose="02000000000000000000" pitchFamily="2" charset="0"/>
            </a:endParaRPr>
          </a:p>
        </p:txBody>
      </p:sp>
    </p:spTree>
    <p:extLst>
      <p:ext uri="{BB962C8B-B14F-4D97-AF65-F5344CB8AC3E}">
        <p14:creationId xmlns:p14="http://schemas.microsoft.com/office/powerpoint/2010/main" val="1950846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94638" cy="6858000"/>
          </a:xfrm>
          <a:prstGeom prst="rect">
            <a:avLst/>
          </a:prstGeom>
          <a:solidFill>
            <a:srgbClr val="0056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TextBox 18"/>
          <p:cNvSpPr txBox="1"/>
          <p:nvPr/>
        </p:nvSpPr>
        <p:spPr>
          <a:xfrm>
            <a:off x="11331723" y="6487730"/>
            <a:ext cx="510205" cy="261610"/>
          </a:xfrm>
          <a:prstGeom prst="rect">
            <a:avLst/>
          </a:prstGeom>
          <a:solidFill>
            <a:srgbClr val="005691"/>
          </a:solidFill>
        </p:spPr>
        <p:txBody>
          <a:bodyPr wrap="square" rtlCol="0">
            <a:spAutoFit/>
          </a:bodyPr>
          <a:lstStyle/>
          <a:p>
            <a:pPr algn="r">
              <a:spcBef>
                <a:spcPts val="10"/>
              </a:spcBef>
            </a:pPr>
            <a:r>
              <a:rPr lang="fr-FR" sz="1100" dirty="0">
                <a:solidFill>
                  <a:schemeClr val="bg1"/>
                </a:solidFill>
                <a:latin typeface="Roboto Light" panose="02000000000000000000" pitchFamily="2" charset="0"/>
                <a:ea typeface="Roboto Light" panose="02000000000000000000" pitchFamily="2" charset="0"/>
              </a:rPr>
              <a:t>2</a:t>
            </a:r>
            <a:endParaRPr lang="fr-FR" sz="800" dirty="0">
              <a:solidFill>
                <a:schemeClr val="bg1"/>
              </a:solidFill>
              <a:latin typeface="Roboto Light" panose="02000000000000000000" pitchFamily="2" charset="0"/>
              <a:ea typeface="Roboto Light" panose="02000000000000000000" pitchFamily="2" charset="0"/>
            </a:endParaRPr>
          </a:p>
        </p:txBody>
      </p:sp>
      <p:cxnSp>
        <p:nvCxnSpPr>
          <p:cNvPr id="14" name="Straight Connector 13"/>
          <p:cNvCxnSpPr/>
          <p:nvPr/>
        </p:nvCxnSpPr>
        <p:spPr>
          <a:xfrm>
            <a:off x="216126" y="6495913"/>
            <a:ext cx="327600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B2145184-BD9A-49F2-AEB8-E6DEB174C2AB}"/>
              </a:ext>
            </a:extLst>
          </p:cNvPr>
          <p:cNvSpPr txBox="1"/>
          <p:nvPr/>
        </p:nvSpPr>
        <p:spPr>
          <a:xfrm>
            <a:off x="117446" y="6481859"/>
            <a:ext cx="2650920" cy="246221"/>
          </a:xfrm>
          <a:prstGeom prst="rect">
            <a:avLst/>
          </a:prstGeom>
          <a:noFill/>
        </p:spPr>
        <p:txBody>
          <a:bodyPr wrap="square" rtlCol="0">
            <a:spAutoFit/>
          </a:bodyPr>
          <a:lstStyle/>
          <a:p>
            <a:r>
              <a:rPr lang="fr-FR" sz="1000" dirty="0">
                <a:solidFill>
                  <a:schemeClr val="bg1"/>
                </a:solidFill>
                <a:latin typeface="Roboto Thin" pitchFamily="2" charset="0"/>
                <a:ea typeface="Roboto Thin" pitchFamily="2" charset="0"/>
              </a:rPr>
              <a:t>Information Management </a:t>
            </a:r>
            <a:r>
              <a:rPr lang="fr-FR" sz="1000" dirty="0" err="1">
                <a:solidFill>
                  <a:schemeClr val="bg1"/>
                </a:solidFill>
                <a:latin typeface="Roboto Thin" pitchFamily="2" charset="0"/>
                <a:ea typeface="Roboto Thin" pitchFamily="2" charset="0"/>
              </a:rPr>
              <a:t>Working</a:t>
            </a:r>
            <a:r>
              <a:rPr lang="fr-FR" sz="1000" dirty="0">
                <a:solidFill>
                  <a:schemeClr val="bg1"/>
                </a:solidFill>
                <a:latin typeface="Roboto Thin" pitchFamily="2" charset="0"/>
                <a:ea typeface="Roboto Thin" pitchFamily="2" charset="0"/>
              </a:rPr>
              <a:t> Group</a:t>
            </a:r>
          </a:p>
        </p:txBody>
      </p:sp>
      <p:sp>
        <p:nvSpPr>
          <p:cNvPr id="16" name="TextBox 15">
            <a:extLst>
              <a:ext uri="{FF2B5EF4-FFF2-40B4-BE49-F238E27FC236}">
                <a16:creationId xmlns:a16="http://schemas.microsoft.com/office/drawing/2014/main" id="{649CC3E9-9CAD-4135-B062-950313A51389}"/>
              </a:ext>
            </a:extLst>
          </p:cNvPr>
          <p:cNvSpPr txBox="1"/>
          <p:nvPr/>
        </p:nvSpPr>
        <p:spPr>
          <a:xfrm>
            <a:off x="100668" y="6112765"/>
            <a:ext cx="2650920" cy="461665"/>
          </a:xfrm>
          <a:prstGeom prst="rect">
            <a:avLst/>
          </a:prstGeom>
          <a:noFill/>
        </p:spPr>
        <p:txBody>
          <a:bodyPr wrap="square" rtlCol="0">
            <a:spAutoFit/>
          </a:bodyPr>
          <a:lstStyle/>
          <a:p>
            <a:r>
              <a:rPr lang="fr-FR" sz="2400" dirty="0">
                <a:solidFill>
                  <a:schemeClr val="bg1"/>
                </a:solidFill>
                <a:latin typeface="Roboto Condensed Light" panose="02000000000000000000" pitchFamily="2" charset="0"/>
                <a:ea typeface="Roboto Condensed Light" panose="02000000000000000000" pitchFamily="2" charset="0"/>
              </a:rPr>
              <a:t>IMWG</a:t>
            </a:r>
            <a:endParaRPr lang="fr-FR" sz="2000" dirty="0">
              <a:solidFill>
                <a:schemeClr val="bg1"/>
              </a:solidFill>
              <a:latin typeface="Roboto Condensed Light" panose="02000000000000000000" pitchFamily="2" charset="0"/>
              <a:ea typeface="Roboto Condensed Light" panose="02000000000000000000" pitchFamily="2" charset="0"/>
            </a:endParaRPr>
          </a:p>
        </p:txBody>
      </p:sp>
      <p:sp>
        <p:nvSpPr>
          <p:cNvPr id="21" name="TextBox 20">
            <a:extLst>
              <a:ext uri="{FF2B5EF4-FFF2-40B4-BE49-F238E27FC236}">
                <a16:creationId xmlns:a16="http://schemas.microsoft.com/office/drawing/2014/main" id="{C125BB38-D28E-47D7-BF7D-95455FC92F04}"/>
              </a:ext>
            </a:extLst>
          </p:cNvPr>
          <p:cNvSpPr txBox="1"/>
          <p:nvPr/>
        </p:nvSpPr>
        <p:spPr>
          <a:xfrm>
            <a:off x="0" y="121023"/>
            <a:ext cx="3494635" cy="553998"/>
          </a:xfrm>
          <a:prstGeom prst="rect">
            <a:avLst/>
          </a:prstGeom>
          <a:noFill/>
        </p:spPr>
        <p:txBody>
          <a:bodyPr wrap="square" rtlCol="0">
            <a:spAutoFit/>
          </a:bodyPr>
          <a:lstStyle/>
          <a:p>
            <a:pPr algn="r">
              <a:spcBef>
                <a:spcPts val="10"/>
              </a:spcBef>
            </a:pPr>
            <a:r>
              <a:rPr lang="fr-FR" sz="2000" dirty="0">
                <a:solidFill>
                  <a:schemeClr val="bg1"/>
                </a:solidFill>
                <a:latin typeface="Roboto Light" panose="02000000000000000000" pitchFamily="2" charset="0"/>
                <a:ea typeface="Roboto Light" panose="02000000000000000000" pitchFamily="2" charset="0"/>
              </a:rPr>
              <a:t>AGENDA</a:t>
            </a:r>
            <a:endParaRPr lang="fr-FR" sz="1100" dirty="0">
              <a:solidFill>
                <a:schemeClr val="bg1"/>
              </a:solidFill>
              <a:latin typeface="Roboto Light" panose="02000000000000000000" pitchFamily="2" charset="0"/>
              <a:ea typeface="Roboto Light" panose="02000000000000000000" pitchFamily="2" charset="0"/>
            </a:endParaRPr>
          </a:p>
          <a:p>
            <a:pPr algn="r"/>
            <a:r>
              <a:rPr lang="fr-FR" sz="1000" dirty="0">
                <a:solidFill>
                  <a:schemeClr val="accent1">
                    <a:lumMod val="40000"/>
                    <a:lumOff val="60000"/>
                  </a:schemeClr>
                </a:solidFill>
                <a:latin typeface="Roboto Light" panose="02000000000000000000" pitchFamily="2" charset="0"/>
                <a:ea typeface="Roboto Light" panose="02000000000000000000" pitchFamily="2" charset="0"/>
              </a:rPr>
              <a:t>Points à préparer pour la retraite IMWG</a:t>
            </a:r>
          </a:p>
        </p:txBody>
      </p:sp>
      <p:pic>
        <p:nvPicPr>
          <p:cNvPr id="24" name="Picture 23">
            <a:extLst>
              <a:ext uri="{FF2B5EF4-FFF2-40B4-BE49-F238E27FC236}">
                <a16:creationId xmlns:a16="http://schemas.microsoft.com/office/drawing/2014/main" id="{660C8908-9DBC-44F5-AE59-EF6AADAC3C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27631" y="121020"/>
            <a:ext cx="335325" cy="335325"/>
          </a:xfrm>
          <a:prstGeom prst="rect">
            <a:avLst/>
          </a:prstGeom>
        </p:spPr>
      </p:pic>
      <p:sp>
        <p:nvSpPr>
          <p:cNvPr id="27" name="TextBox 26">
            <a:extLst>
              <a:ext uri="{FF2B5EF4-FFF2-40B4-BE49-F238E27FC236}">
                <a16:creationId xmlns:a16="http://schemas.microsoft.com/office/drawing/2014/main" id="{862CCB6D-74E0-425F-8D7F-1699B1635052}"/>
              </a:ext>
            </a:extLst>
          </p:cNvPr>
          <p:cNvSpPr txBox="1"/>
          <p:nvPr/>
        </p:nvSpPr>
        <p:spPr>
          <a:xfrm>
            <a:off x="3613715" y="619538"/>
            <a:ext cx="8180178" cy="769441"/>
          </a:xfrm>
          <a:prstGeom prst="rect">
            <a:avLst/>
          </a:prstGeom>
          <a:noFill/>
        </p:spPr>
        <p:txBody>
          <a:bodyPr wrap="square" rtlCol="0">
            <a:spAutoFit/>
          </a:bodyPr>
          <a:lstStyle/>
          <a:p>
            <a:pPr algn="ctr">
              <a:spcBef>
                <a:spcPts val="10"/>
              </a:spcBef>
            </a:pPr>
            <a:r>
              <a:rPr lang="fr-FR" sz="3200" dirty="0">
                <a:solidFill>
                  <a:srgbClr val="005691"/>
                </a:solidFill>
                <a:latin typeface="Roboto Light" panose="02000000000000000000" pitchFamily="2" charset="0"/>
                <a:ea typeface="Roboto Light" panose="02000000000000000000" pitchFamily="2" charset="0"/>
              </a:rPr>
              <a:t>Analyse de la situation</a:t>
            </a:r>
            <a:endParaRPr lang="fr-FR" sz="1600" dirty="0">
              <a:solidFill>
                <a:srgbClr val="005691"/>
              </a:solidFill>
              <a:latin typeface="Roboto Light" panose="02000000000000000000" pitchFamily="2" charset="0"/>
              <a:ea typeface="Roboto Light" panose="02000000000000000000" pitchFamily="2" charset="0"/>
            </a:endParaRPr>
          </a:p>
          <a:p>
            <a:pPr algn="ctr">
              <a:spcBef>
                <a:spcPts val="10"/>
              </a:spcBef>
            </a:pPr>
            <a:r>
              <a:rPr lang="fr-FR" sz="1200" dirty="0">
                <a:latin typeface="Roboto Light" panose="02000000000000000000" pitchFamily="2" charset="0"/>
                <a:ea typeface="Roboto Light" panose="02000000000000000000" pitchFamily="2" charset="0"/>
              </a:rPr>
              <a:t>C’est quoi HPC </a:t>
            </a:r>
            <a:r>
              <a:rPr lang="fr-FR" sz="1200" dirty="0" err="1">
                <a:latin typeface="Roboto Light" panose="02000000000000000000" pitchFamily="2" charset="0"/>
                <a:ea typeface="Roboto Light" panose="02000000000000000000" pitchFamily="2" charset="0"/>
              </a:rPr>
              <a:t>Calculator</a:t>
            </a:r>
            <a:r>
              <a:rPr lang="fr-FR" sz="1200" dirty="0">
                <a:latin typeface="Roboto Light" panose="02000000000000000000" pitchFamily="2" charset="0"/>
                <a:ea typeface="Roboto Light" panose="02000000000000000000" pitchFamily="2" charset="0"/>
              </a:rPr>
              <a:t>?</a:t>
            </a:r>
          </a:p>
        </p:txBody>
      </p:sp>
      <p:pic>
        <p:nvPicPr>
          <p:cNvPr id="44" name="Picture 43">
            <a:extLst>
              <a:ext uri="{FF2B5EF4-FFF2-40B4-BE49-F238E27FC236}">
                <a16:creationId xmlns:a16="http://schemas.microsoft.com/office/drawing/2014/main" id="{142E2FFC-C8C5-4108-9D28-02EDB18EAE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66379" y="110587"/>
            <a:ext cx="562774" cy="562774"/>
          </a:xfrm>
          <a:prstGeom prst="rect">
            <a:avLst/>
          </a:prstGeom>
        </p:spPr>
      </p:pic>
      <p:sp>
        <p:nvSpPr>
          <p:cNvPr id="20" name="Rectangle 19">
            <a:extLst>
              <a:ext uri="{FF2B5EF4-FFF2-40B4-BE49-F238E27FC236}">
                <a16:creationId xmlns:a16="http://schemas.microsoft.com/office/drawing/2014/main" id="{5A187EC5-38F6-457D-88F3-E4D1D69A86EF}"/>
              </a:ext>
            </a:extLst>
          </p:cNvPr>
          <p:cNvSpPr/>
          <p:nvPr/>
        </p:nvSpPr>
        <p:spPr>
          <a:xfrm>
            <a:off x="0" y="0"/>
            <a:ext cx="3494638" cy="6858000"/>
          </a:xfrm>
          <a:prstGeom prst="rect">
            <a:avLst/>
          </a:prstGeom>
          <a:solidFill>
            <a:srgbClr val="0056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TextBox 10">
            <a:extLst>
              <a:ext uri="{FF2B5EF4-FFF2-40B4-BE49-F238E27FC236}">
                <a16:creationId xmlns:a16="http://schemas.microsoft.com/office/drawing/2014/main" id="{409504C2-B8E3-4CFB-ABA3-B3AFA0F29F11}"/>
              </a:ext>
            </a:extLst>
          </p:cNvPr>
          <p:cNvSpPr txBox="1"/>
          <p:nvPr/>
        </p:nvSpPr>
        <p:spPr>
          <a:xfrm>
            <a:off x="144854" y="1679148"/>
            <a:ext cx="3349782" cy="615553"/>
          </a:xfrm>
          <a:prstGeom prst="rect">
            <a:avLst/>
          </a:prstGeom>
          <a:noFill/>
        </p:spPr>
        <p:txBody>
          <a:bodyPr wrap="square" rtlCol="0">
            <a:spAutoFit/>
          </a:bodyPr>
          <a:lstStyle/>
          <a:p>
            <a:pPr>
              <a:spcBef>
                <a:spcPts val="10"/>
              </a:spcBef>
            </a:pPr>
            <a:r>
              <a:rPr lang="fr-FR" sz="1400" dirty="0">
                <a:solidFill>
                  <a:srgbClr val="FFC000"/>
                </a:solidFill>
                <a:latin typeface="Roboto" panose="02000000000000000000" pitchFamily="2" charset="0"/>
                <a:ea typeface="Roboto" panose="02000000000000000000" pitchFamily="2" charset="0"/>
              </a:rPr>
              <a:t>Analyse de la situation?</a:t>
            </a:r>
            <a:endParaRPr lang="fr-FR" sz="1100" dirty="0">
              <a:solidFill>
                <a:srgbClr val="FFC000"/>
              </a:solidFill>
              <a:latin typeface="Roboto" panose="02000000000000000000" pitchFamily="2" charset="0"/>
              <a:ea typeface="Roboto" panose="02000000000000000000" pitchFamily="2" charset="0"/>
            </a:endParaRPr>
          </a:p>
          <a:p>
            <a:r>
              <a:rPr lang="fr-FR" sz="1000" dirty="0">
                <a:solidFill>
                  <a:schemeClr val="accent4">
                    <a:lumMod val="20000"/>
                    <a:lumOff val="80000"/>
                  </a:schemeClr>
                </a:solidFill>
                <a:latin typeface="Roboto Light" panose="02000000000000000000" pitchFamily="2" charset="0"/>
              </a:rPr>
              <a:t>C’est quoi HPC </a:t>
            </a:r>
            <a:r>
              <a:rPr lang="fr-FR" sz="1000" dirty="0" err="1">
                <a:solidFill>
                  <a:schemeClr val="accent4">
                    <a:lumMod val="20000"/>
                    <a:lumOff val="80000"/>
                  </a:schemeClr>
                </a:solidFill>
                <a:latin typeface="Roboto Light" panose="02000000000000000000" pitchFamily="2" charset="0"/>
              </a:rPr>
              <a:t>Calculator</a:t>
            </a:r>
            <a:r>
              <a:rPr lang="fr-FR" sz="1000" dirty="0">
                <a:solidFill>
                  <a:schemeClr val="accent4">
                    <a:lumMod val="20000"/>
                    <a:lumOff val="80000"/>
                  </a:schemeClr>
                </a:solidFill>
                <a:latin typeface="Roboto Light" panose="02000000000000000000" pitchFamily="2" charset="0"/>
              </a:rPr>
              <a:t>?</a:t>
            </a:r>
          </a:p>
          <a:p>
            <a:r>
              <a:rPr lang="fr-FR" sz="1000" dirty="0">
                <a:solidFill>
                  <a:schemeClr val="accent4">
                    <a:lumMod val="20000"/>
                    <a:lumOff val="80000"/>
                  </a:schemeClr>
                </a:solidFill>
                <a:latin typeface="Roboto Light" panose="02000000000000000000" pitchFamily="2" charset="0"/>
                <a:ea typeface="Roboto Light" panose="02000000000000000000" pitchFamily="2" charset="0"/>
              </a:rPr>
              <a:t> </a:t>
            </a:r>
          </a:p>
        </p:txBody>
      </p:sp>
      <p:sp>
        <p:nvSpPr>
          <p:cNvPr id="29" name="TextBox 12">
            <a:extLst>
              <a:ext uri="{FF2B5EF4-FFF2-40B4-BE49-F238E27FC236}">
                <a16:creationId xmlns:a16="http://schemas.microsoft.com/office/drawing/2014/main" id="{F50632AA-4F53-4A47-B9C9-22A14005EA5D}"/>
              </a:ext>
            </a:extLst>
          </p:cNvPr>
          <p:cNvSpPr txBox="1"/>
          <p:nvPr/>
        </p:nvSpPr>
        <p:spPr>
          <a:xfrm>
            <a:off x="139826" y="2250170"/>
            <a:ext cx="3349784" cy="461665"/>
          </a:xfrm>
          <a:prstGeom prst="rect">
            <a:avLst/>
          </a:prstGeom>
          <a:noFill/>
        </p:spPr>
        <p:txBody>
          <a:bodyPr wrap="square" rtlCol="0">
            <a:spAutoFit/>
          </a:bodyPr>
          <a:lstStyle>
            <a:defPPr>
              <a:defRPr lang="fr-FR"/>
            </a:defPPr>
            <a:lvl1pPr>
              <a:spcBef>
                <a:spcPts val="10"/>
              </a:spcBef>
              <a:defRPr sz="1400">
                <a:solidFill>
                  <a:schemeClr val="bg1"/>
                </a:solidFill>
                <a:latin typeface="Roboto Light" panose="02000000000000000000" pitchFamily="2" charset="0"/>
                <a:ea typeface="Roboto Light" panose="02000000000000000000" pitchFamily="2" charset="0"/>
              </a:defRPr>
            </a:lvl1pPr>
          </a:lstStyle>
          <a:p>
            <a:r>
              <a:rPr lang="fr-FR" dirty="0"/>
              <a:t>Obstacles et difficultés</a:t>
            </a:r>
          </a:p>
          <a:p>
            <a:r>
              <a:rPr lang="fr-FR" sz="1000" dirty="0">
                <a:solidFill>
                  <a:schemeClr val="accent1">
                    <a:lumMod val="60000"/>
                    <a:lumOff val="40000"/>
                  </a:schemeClr>
                </a:solidFill>
                <a:ea typeface="+mn-ea"/>
              </a:rPr>
              <a:t>Quelle les difficultés?</a:t>
            </a:r>
            <a:endParaRPr lang="fr-FR" sz="1000" dirty="0">
              <a:solidFill>
                <a:schemeClr val="accent1">
                  <a:lumMod val="60000"/>
                  <a:lumOff val="40000"/>
                </a:schemeClr>
              </a:solidFill>
            </a:endParaRPr>
          </a:p>
        </p:txBody>
      </p:sp>
      <p:sp>
        <p:nvSpPr>
          <p:cNvPr id="30" name="TextBox 51">
            <a:extLst>
              <a:ext uri="{FF2B5EF4-FFF2-40B4-BE49-F238E27FC236}">
                <a16:creationId xmlns:a16="http://schemas.microsoft.com/office/drawing/2014/main" id="{A4970548-3220-46F9-863C-076691E8B6FC}"/>
              </a:ext>
            </a:extLst>
          </p:cNvPr>
          <p:cNvSpPr txBox="1"/>
          <p:nvPr/>
        </p:nvSpPr>
        <p:spPr>
          <a:xfrm>
            <a:off x="139826" y="2979108"/>
            <a:ext cx="3349780" cy="615553"/>
          </a:xfrm>
          <a:prstGeom prst="rect">
            <a:avLst/>
          </a:prstGeom>
          <a:noFill/>
        </p:spPr>
        <p:txBody>
          <a:bodyPr wrap="square" rtlCol="0">
            <a:spAutoFit/>
          </a:bodyPr>
          <a:lstStyle/>
          <a:p>
            <a:pPr>
              <a:spcBef>
                <a:spcPts val="10"/>
              </a:spcBef>
            </a:pPr>
            <a:r>
              <a:rPr lang="fr-FR" sz="1400" dirty="0">
                <a:solidFill>
                  <a:schemeClr val="bg1"/>
                </a:solidFill>
                <a:latin typeface="Roboto Light" panose="02000000000000000000" pitchFamily="2" charset="0"/>
              </a:rPr>
              <a:t>Engagements et recommandations</a:t>
            </a:r>
          </a:p>
          <a:p>
            <a:pPr>
              <a:spcBef>
                <a:spcPts val="10"/>
              </a:spcBef>
            </a:pPr>
            <a:r>
              <a:rPr lang="fr-FR" sz="1000" dirty="0">
                <a:solidFill>
                  <a:schemeClr val="accent1">
                    <a:lumMod val="60000"/>
                    <a:lumOff val="40000"/>
                  </a:schemeClr>
                </a:solidFill>
                <a:latin typeface="Roboto Light" panose="02000000000000000000" pitchFamily="2" charset="0"/>
              </a:rPr>
              <a:t>Que faire?</a:t>
            </a:r>
          </a:p>
          <a:p>
            <a:pPr>
              <a:spcBef>
                <a:spcPts val="10"/>
              </a:spcBef>
            </a:pPr>
            <a:endParaRPr lang="fr-FR" sz="1000" dirty="0">
              <a:solidFill>
                <a:schemeClr val="accent1">
                  <a:lumMod val="60000"/>
                  <a:lumOff val="40000"/>
                </a:schemeClr>
              </a:solidFill>
              <a:latin typeface="Roboto Light" panose="02000000000000000000" pitchFamily="2" charset="0"/>
            </a:endParaRPr>
          </a:p>
        </p:txBody>
      </p:sp>
      <p:sp>
        <p:nvSpPr>
          <p:cNvPr id="33" name="TextBox 14">
            <a:extLst>
              <a:ext uri="{FF2B5EF4-FFF2-40B4-BE49-F238E27FC236}">
                <a16:creationId xmlns:a16="http://schemas.microsoft.com/office/drawing/2014/main" id="{CAAD3EA0-E6F5-4614-B207-AF6B8EBF0EBD}"/>
              </a:ext>
            </a:extLst>
          </p:cNvPr>
          <p:cNvSpPr txBox="1"/>
          <p:nvPr/>
        </p:nvSpPr>
        <p:spPr>
          <a:xfrm>
            <a:off x="269846" y="6634259"/>
            <a:ext cx="2650920" cy="246221"/>
          </a:xfrm>
          <a:prstGeom prst="rect">
            <a:avLst/>
          </a:prstGeom>
          <a:noFill/>
        </p:spPr>
        <p:txBody>
          <a:bodyPr wrap="square" rtlCol="0">
            <a:spAutoFit/>
          </a:bodyPr>
          <a:lstStyle/>
          <a:p>
            <a:r>
              <a:rPr lang="fr-FR" sz="1000" dirty="0">
                <a:solidFill>
                  <a:schemeClr val="bg1"/>
                </a:solidFill>
                <a:latin typeface="Roboto Condensed Light" panose="02000000000000000000" pitchFamily="2" charset="0"/>
                <a:ea typeface="Roboto Condensed Light" panose="02000000000000000000" pitchFamily="2" charset="0"/>
              </a:rPr>
              <a:t>HPC </a:t>
            </a:r>
            <a:r>
              <a:rPr lang="fr-FR" sz="1000" dirty="0" err="1">
                <a:solidFill>
                  <a:schemeClr val="bg1"/>
                </a:solidFill>
                <a:latin typeface="Roboto Condensed Light" panose="02000000000000000000" pitchFamily="2" charset="0"/>
                <a:ea typeface="Roboto Condensed Light" panose="02000000000000000000" pitchFamily="2" charset="0"/>
              </a:rPr>
              <a:t>Calcultor</a:t>
            </a:r>
            <a:r>
              <a:rPr lang="fr-FR" sz="1000" dirty="0">
                <a:solidFill>
                  <a:schemeClr val="bg1"/>
                </a:solidFill>
                <a:latin typeface="Roboto Condensed Light" panose="02000000000000000000" pitchFamily="2" charset="0"/>
                <a:ea typeface="Roboto Condensed Light" panose="02000000000000000000" pitchFamily="2" charset="0"/>
              </a:rPr>
              <a:t> </a:t>
            </a:r>
            <a:endParaRPr lang="fr-FR" sz="1000" dirty="0">
              <a:solidFill>
                <a:schemeClr val="bg1"/>
              </a:solidFill>
              <a:latin typeface="Roboto Thin" pitchFamily="2" charset="0"/>
              <a:ea typeface="Roboto Thin" pitchFamily="2" charset="0"/>
            </a:endParaRPr>
          </a:p>
        </p:txBody>
      </p:sp>
      <p:sp>
        <p:nvSpPr>
          <p:cNvPr id="34" name="TextBox 15">
            <a:extLst>
              <a:ext uri="{FF2B5EF4-FFF2-40B4-BE49-F238E27FC236}">
                <a16:creationId xmlns:a16="http://schemas.microsoft.com/office/drawing/2014/main" id="{F5B4912D-5352-414E-8C2E-C0559C77427F}"/>
              </a:ext>
            </a:extLst>
          </p:cNvPr>
          <p:cNvSpPr txBox="1"/>
          <p:nvPr/>
        </p:nvSpPr>
        <p:spPr>
          <a:xfrm>
            <a:off x="253068" y="6265165"/>
            <a:ext cx="2650920" cy="461665"/>
          </a:xfrm>
          <a:prstGeom prst="rect">
            <a:avLst/>
          </a:prstGeom>
          <a:noFill/>
        </p:spPr>
        <p:txBody>
          <a:bodyPr wrap="square" rtlCol="0">
            <a:spAutoFit/>
          </a:bodyPr>
          <a:lstStyle/>
          <a:p>
            <a:r>
              <a:rPr lang="fr-FR" sz="2400" dirty="0">
                <a:solidFill>
                  <a:schemeClr val="bg1"/>
                </a:solidFill>
                <a:latin typeface="Roboto Condensed Light" panose="02000000000000000000" pitchFamily="2" charset="0"/>
                <a:ea typeface="Roboto Condensed Light" panose="02000000000000000000" pitchFamily="2" charset="0"/>
              </a:rPr>
              <a:t>IMWG</a:t>
            </a:r>
            <a:endParaRPr lang="fr-FR" sz="2000" dirty="0">
              <a:solidFill>
                <a:schemeClr val="bg1"/>
              </a:solidFill>
              <a:latin typeface="Roboto Condensed Light" panose="02000000000000000000" pitchFamily="2" charset="0"/>
              <a:ea typeface="Roboto Condensed Light" panose="02000000000000000000" pitchFamily="2" charset="0"/>
            </a:endParaRPr>
          </a:p>
        </p:txBody>
      </p:sp>
      <p:cxnSp>
        <p:nvCxnSpPr>
          <p:cNvPr id="35" name="Straight Connector 29">
            <a:extLst>
              <a:ext uri="{FF2B5EF4-FFF2-40B4-BE49-F238E27FC236}">
                <a16:creationId xmlns:a16="http://schemas.microsoft.com/office/drawing/2014/main" id="{E0F0502E-476F-4DBB-8E6E-B8A85EDCF21D}"/>
              </a:ext>
            </a:extLst>
          </p:cNvPr>
          <p:cNvCxnSpPr/>
          <p:nvPr/>
        </p:nvCxnSpPr>
        <p:spPr>
          <a:xfrm>
            <a:off x="206153" y="6648313"/>
            <a:ext cx="3276000" cy="0"/>
          </a:xfrm>
          <a:prstGeom prst="line">
            <a:avLst/>
          </a:prstGeom>
        </p:spPr>
        <p:style>
          <a:lnRef idx="1">
            <a:schemeClr val="accent1"/>
          </a:lnRef>
          <a:fillRef idx="0">
            <a:schemeClr val="accent1"/>
          </a:fillRef>
          <a:effectRef idx="0">
            <a:schemeClr val="accent1"/>
          </a:effectRef>
          <a:fontRef idx="minor">
            <a:schemeClr val="tx1"/>
          </a:fontRef>
        </p:style>
      </p:cxnSp>
      <p:sp>
        <p:nvSpPr>
          <p:cNvPr id="26" name="TextBox 30">
            <a:extLst>
              <a:ext uri="{FF2B5EF4-FFF2-40B4-BE49-F238E27FC236}">
                <a16:creationId xmlns:a16="http://schemas.microsoft.com/office/drawing/2014/main" id="{161F5321-4D40-4B51-A842-76E341E6D1F1}"/>
              </a:ext>
            </a:extLst>
          </p:cNvPr>
          <p:cNvSpPr txBox="1"/>
          <p:nvPr/>
        </p:nvSpPr>
        <p:spPr>
          <a:xfrm>
            <a:off x="3570272" y="3435291"/>
            <a:ext cx="8302917" cy="338554"/>
          </a:xfrm>
          <a:prstGeom prst="rect">
            <a:avLst/>
          </a:prstGeom>
          <a:solidFill>
            <a:srgbClr val="E9F2FB"/>
          </a:solidFill>
        </p:spPr>
        <p:txBody>
          <a:bodyPr wrap="square" rtlCol="0">
            <a:spAutoFit/>
          </a:bodyPr>
          <a:lstStyle/>
          <a:p>
            <a:pPr>
              <a:spcBef>
                <a:spcPts val="10"/>
              </a:spcBef>
            </a:pPr>
            <a:r>
              <a:rPr lang="fr-FR" sz="1600" dirty="0">
                <a:solidFill>
                  <a:srgbClr val="005691"/>
                </a:solidFill>
                <a:latin typeface="Roboto Light" panose="02000000000000000000" pitchFamily="2" charset="0"/>
                <a:ea typeface="Roboto Light" panose="02000000000000000000" pitchFamily="2" charset="0"/>
              </a:rPr>
              <a:t>…Situation actuelle du HPC </a:t>
            </a:r>
            <a:r>
              <a:rPr lang="fr-FR" sz="1600" dirty="0" err="1">
                <a:solidFill>
                  <a:srgbClr val="005691"/>
                </a:solidFill>
                <a:latin typeface="Roboto Light" panose="02000000000000000000" pitchFamily="2" charset="0"/>
                <a:ea typeface="Roboto Light" panose="02000000000000000000" pitchFamily="2" charset="0"/>
              </a:rPr>
              <a:t>Calculator</a:t>
            </a:r>
            <a:endParaRPr lang="fr-FR" sz="1050" dirty="0">
              <a:latin typeface="Roboto Light" panose="02000000000000000000" pitchFamily="2" charset="0"/>
              <a:ea typeface="Roboto Light" panose="02000000000000000000" pitchFamily="2" charset="0"/>
            </a:endParaRPr>
          </a:p>
        </p:txBody>
      </p:sp>
      <p:sp>
        <p:nvSpPr>
          <p:cNvPr id="25" name="TextBox 24">
            <a:extLst>
              <a:ext uri="{FF2B5EF4-FFF2-40B4-BE49-F238E27FC236}">
                <a16:creationId xmlns:a16="http://schemas.microsoft.com/office/drawing/2014/main" id="{C05BF591-4B36-4E51-A490-76F92DD79AE7}"/>
              </a:ext>
            </a:extLst>
          </p:cNvPr>
          <p:cNvSpPr txBox="1"/>
          <p:nvPr/>
        </p:nvSpPr>
        <p:spPr>
          <a:xfrm>
            <a:off x="3560215" y="3945640"/>
            <a:ext cx="3833856" cy="815608"/>
          </a:xfrm>
          <a:prstGeom prst="rect">
            <a:avLst/>
          </a:prstGeom>
          <a:noFill/>
        </p:spPr>
        <p:txBody>
          <a:bodyPr wrap="square" rtlCol="0">
            <a:spAutoFit/>
          </a:bodyPr>
          <a:lstStyle/>
          <a:p>
            <a:pPr>
              <a:spcBef>
                <a:spcPts val="10"/>
              </a:spcBef>
            </a:pPr>
            <a:r>
              <a:rPr lang="fr-FR" sz="1400" dirty="0">
                <a:solidFill>
                  <a:srgbClr val="005691"/>
                </a:solidFill>
                <a:latin typeface="Roboto" panose="02000000000000000000" pitchFamily="2" charset="0"/>
                <a:ea typeface="Roboto" panose="02000000000000000000" pitchFamily="2" charset="0"/>
              </a:rPr>
              <a:t>Méthodologies sectorielles</a:t>
            </a:r>
          </a:p>
          <a:p>
            <a:pPr>
              <a:spcBef>
                <a:spcPts val="10"/>
              </a:spcBef>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8 méthodologies différent actuellement dans le pays (SECAL, SANTE, EHA, PROTECTION, AME-ABRIS, EDUCATION, NUTRITION, CCCM)</a:t>
            </a:r>
          </a:p>
        </p:txBody>
      </p:sp>
      <p:sp>
        <p:nvSpPr>
          <p:cNvPr id="28" name="TextBox 27">
            <a:extLst>
              <a:ext uri="{FF2B5EF4-FFF2-40B4-BE49-F238E27FC236}">
                <a16:creationId xmlns:a16="http://schemas.microsoft.com/office/drawing/2014/main" id="{F8EA6AF1-5E94-43E5-8469-614240AFCE19}"/>
              </a:ext>
            </a:extLst>
          </p:cNvPr>
          <p:cNvSpPr txBox="1"/>
          <p:nvPr/>
        </p:nvSpPr>
        <p:spPr>
          <a:xfrm>
            <a:off x="7603550" y="3862790"/>
            <a:ext cx="3833856" cy="815608"/>
          </a:xfrm>
          <a:prstGeom prst="rect">
            <a:avLst/>
          </a:prstGeom>
          <a:noFill/>
        </p:spPr>
        <p:txBody>
          <a:bodyPr wrap="square" rtlCol="0">
            <a:spAutoFit/>
          </a:bodyPr>
          <a:lstStyle/>
          <a:p>
            <a:pPr>
              <a:spcBef>
                <a:spcPts val="10"/>
              </a:spcBef>
            </a:pPr>
            <a:r>
              <a:rPr lang="fr-FR" sz="1400" dirty="0">
                <a:solidFill>
                  <a:srgbClr val="005691"/>
                </a:solidFill>
                <a:latin typeface="Roboto" panose="02000000000000000000" pitchFamily="2" charset="0"/>
                <a:ea typeface="Roboto" panose="02000000000000000000" pitchFamily="2" charset="0"/>
              </a:rPr>
              <a:t>Impacts</a:t>
            </a:r>
          </a:p>
          <a:p>
            <a:pPr>
              <a:spcBef>
                <a:spcPts val="10"/>
              </a:spcBef>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5 impacts inclus dans le cycle HPC (Malnutrition, Mouvement de population, Insécurité Alimentaire, Epidémies, Protection</a:t>
            </a:r>
          </a:p>
        </p:txBody>
      </p:sp>
      <p:sp>
        <p:nvSpPr>
          <p:cNvPr id="36" name="TextBox 35">
            <a:extLst>
              <a:ext uri="{FF2B5EF4-FFF2-40B4-BE49-F238E27FC236}">
                <a16:creationId xmlns:a16="http://schemas.microsoft.com/office/drawing/2014/main" id="{DCBC5C1E-CC81-4D86-ACCA-2CA3AA23E5AB}"/>
              </a:ext>
            </a:extLst>
          </p:cNvPr>
          <p:cNvSpPr txBox="1"/>
          <p:nvPr/>
        </p:nvSpPr>
        <p:spPr>
          <a:xfrm>
            <a:off x="3570272" y="1407687"/>
            <a:ext cx="8271656" cy="338554"/>
          </a:xfrm>
          <a:prstGeom prst="rect">
            <a:avLst/>
          </a:prstGeom>
          <a:solidFill>
            <a:srgbClr val="E9F2FB"/>
          </a:solidFill>
        </p:spPr>
        <p:txBody>
          <a:bodyPr wrap="square" rtlCol="0">
            <a:spAutoFit/>
          </a:bodyPr>
          <a:lstStyle/>
          <a:p>
            <a:pPr>
              <a:spcBef>
                <a:spcPts val="10"/>
              </a:spcBef>
            </a:pPr>
            <a:r>
              <a:rPr lang="fr-FR" sz="1600" dirty="0">
                <a:solidFill>
                  <a:srgbClr val="005691"/>
                </a:solidFill>
                <a:latin typeface="Roboto" panose="02000000000000000000" pitchFamily="2" charset="0"/>
                <a:ea typeface="Roboto" panose="02000000000000000000" pitchFamily="2" charset="0"/>
              </a:rPr>
              <a:t>… </a:t>
            </a:r>
            <a:r>
              <a:rPr lang="fr-FR" sz="1600" dirty="0">
                <a:solidFill>
                  <a:srgbClr val="005691"/>
                </a:solidFill>
                <a:latin typeface="Roboto Condensed Light" panose="02000000000000000000" pitchFamily="2" charset="0"/>
                <a:ea typeface="Roboto Condensed Light" panose="02000000000000000000" pitchFamily="2" charset="0"/>
              </a:rPr>
              <a:t>Bon à savoir</a:t>
            </a:r>
          </a:p>
        </p:txBody>
      </p:sp>
      <p:sp>
        <p:nvSpPr>
          <p:cNvPr id="40" name="TextBox 39">
            <a:extLst>
              <a:ext uri="{FF2B5EF4-FFF2-40B4-BE49-F238E27FC236}">
                <a16:creationId xmlns:a16="http://schemas.microsoft.com/office/drawing/2014/main" id="{7B515E43-ECD2-4E00-9DDB-1AA087F1D56E}"/>
              </a:ext>
            </a:extLst>
          </p:cNvPr>
          <p:cNvSpPr txBox="1"/>
          <p:nvPr/>
        </p:nvSpPr>
        <p:spPr>
          <a:xfrm>
            <a:off x="3534418" y="1801163"/>
            <a:ext cx="8338771" cy="1446550"/>
          </a:xfrm>
          <a:prstGeom prst="rect">
            <a:avLst/>
          </a:prstGeom>
          <a:noFill/>
        </p:spPr>
        <p:txBody>
          <a:bodyPr wrap="square" rtlCol="0">
            <a:spAutoFit/>
          </a:bodyPr>
          <a:lstStyle/>
          <a:p>
            <a:pPr>
              <a:spcBef>
                <a:spcPts val="10"/>
              </a:spcBef>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HPC </a:t>
            </a:r>
            <a:r>
              <a:rPr lang="fr-FR" sz="1100" dirty="0" err="1">
                <a:solidFill>
                  <a:schemeClr val="tx1">
                    <a:lumMod val="85000"/>
                    <a:lumOff val="15000"/>
                  </a:schemeClr>
                </a:solidFill>
                <a:latin typeface="Roboto Light" panose="02000000000000000000" pitchFamily="2" charset="0"/>
                <a:ea typeface="Roboto Light" panose="02000000000000000000" pitchFamily="2" charset="0"/>
              </a:rPr>
              <a:t>Calculator</a:t>
            </a:r>
            <a:r>
              <a:rPr lang="fr-FR" sz="1100" dirty="0">
                <a:solidFill>
                  <a:schemeClr val="tx1">
                    <a:lumMod val="85000"/>
                    <a:lumOff val="15000"/>
                  </a:schemeClr>
                </a:solidFill>
                <a:latin typeface="Roboto Light" panose="02000000000000000000" pitchFamily="2" charset="0"/>
                <a:ea typeface="Roboto Light" panose="02000000000000000000" pitchFamily="2" charset="0"/>
              </a:rPr>
              <a:t> est un outil conçu pour faciliter les calculs des chiffres de planification humanitaire en RDC en se basant sur les méthodologies sectorielles (clusters) et certaines orientations du HCT. Il est encore en version Excel. </a:t>
            </a:r>
          </a:p>
          <a:p>
            <a:pPr>
              <a:spcBef>
                <a:spcPts val="10"/>
              </a:spcBef>
            </a:pPr>
            <a:endParaRPr lang="fr-FR" sz="1100" dirty="0">
              <a:solidFill>
                <a:schemeClr val="tx1">
                  <a:lumMod val="85000"/>
                  <a:lumOff val="15000"/>
                </a:schemeClr>
              </a:solidFill>
              <a:latin typeface="Roboto Light" panose="02000000000000000000" pitchFamily="2" charset="0"/>
              <a:ea typeface="Roboto Light" panose="02000000000000000000" pitchFamily="2" charset="0"/>
            </a:endParaRPr>
          </a:p>
          <a:p>
            <a:pPr>
              <a:spcBef>
                <a:spcPts val="10"/>
              </a:spcBef>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Il permet notamment de :</a:t>
            </a: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Centraliser les données et méthodologies sectorielles;</a:t>
            </a: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Garantir l’utilisation des mêmes données de base (population, </a:t>
            </a:r>
            <a:r>
              <a:rPr lang="fr-FR" sz="1100" dirty="0" err="1">
                <a:solidFill>
                  <a:schemeClr val="tx1">
                    <a:lumMod val="85000"/>
                    <a:lumOff val="15000"/>
                  </a:schemeClr>
                </a:solidFill>
                <a:latin typeface="Roboto Light" panose="02000000000000000000" pitchFamily="2" charset="0"/>
                <a:ea typeface="Roboto Light" panose="02000000000000000000" pitchFamily="2" charset="0"/>
              </a:rPr>
              <a:t>IDPs</a:t>
            </a:r>
            <a:r>
              <a:rPr lang="fr-FR" sz="1100" dirty="0">
                <a:solidFill>
                  <a:schemeClr val="tx1">
                    <a:lumMod val="85000"/>
                    <a:lumOff val="15000"/>
                  </a:schemeClr>
                </a:solidFill>
                <a:latin typeface="Roboto Light" panose="02000000000000000000" pitchFamily="2" charset="0"/>
                <a:ea typeface="Roboto Light" panose="02000000000000000000" pitchFamily="2" charset="0"/>
              </a:rPr>
              <a:t>, …);</a:t>
            </a: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Garantir l’utilisation des mêmes données sectorielles pour les clusters dont les calculs des chiffres dépendent des autres cluster;</a:t>
            </a: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Garantir l’utilisation commune des orientations du HCT.</a:t>
            </a:r>
          </a:p>
        </p:txBody>
      </p:sp>
      <p:sp>
        <p:nvSpPr>
          <p:cNvPr id="31" name="TextBox 30">
            <a:extLst>
              <a:ext uri="{FF2B5EF4-FFF2-40B4-BE49-F238E27FC236}">
                <a16:creationId xmlns:a16="http://schemas.microsoft.com/office/drawing/2014/main" id="{96863958-C477-41EC-B364-B83D069E6F72}"/>
              </a:ext>
            </a:extLst>
          </p:cNvPr>
          <p:cNvSpPr txBox="1"/>
          <p:nvPr/>
        </p:nvSpPr>
        <p:spPr>
          <a:xfrm>
            <a:off x="3534418" y="4913140"/>
            <a:ext cx="3833856" cy="984885"/>
          </a:xfrm>
          <a:prstGeom prst="rect">
            <a:avLst/>
          </a:prstGeom>
          <a:noFill/>
        </p:spPr>
        <p:txBody>
          <a:bodyPr wrap="square" rtlCol="0">
            <a:spAutoFit/>
          </a:bodyPr>
          <a:lstStyle/>
          <a:p>
            <a:pPr>
              <a:spcBef>
                <a:spcPts val="10"/>
              </a:spcBef>
            </a:pPr>
            <a:r>
              <a:rPr lang="fr-FR" sz="1400" dirty="0">
                <a:solidFill>
                  <a:srgbClr val="005691"/>
                </a:solidFill>
                <a:latin typeface="Roboto" panose="02000000000000000000" pitchFamily="2" charset="0"/>
                <a:ea typeface="Roboto" panose="02000000000000000000" pitchFamily="2" charset="0"/>
              </a:rPr>
              <a:t>Donnée de base</a:t>
            </a: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Population (annuaire statistique INS);</a:t>
            </a: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Mouvement de population (CMP);</a:t>
            </a: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SGS (ICN)</a:t>
            </a:r>
          </a:p>
          <a:p>
            <a:pPr>
              <a:spcBef>
                <a:spcPts val="10"/>
              </a:spcBef>
            </a:pPr>
            <a:endParaRPr lang="fr-FR" sz="1100" dirty="0">
              <a:solidFill>
                <a:schemeClr val="tx1">
                  <a:lumMod val="85000"/>
                  <a:lumOff val="15000"/>
                </a:schemeClr>
              </a:solidFill>
              <a:latin typeface="Roboto Light" panose="02000000000000000000" pitchFamily="2" charset="0"/>
              <a:ea typeface="Roboto Light" panose="02000000000000000000" pitchFamily="2" charset="0"/>
            </a:endParaRPr>
          </a:p>
        </p:txBody>
      </p:sp>
      <p:sp>
        <p:nvSpPr>
          <p:cNvPr id="37" name="TextBox 51">
            <a:extLst>
              <a:ext uri="{FF2B5EF4-FFF2-40B4-BE49-F238E27FC236}">
                <a16:creationId xmlns:a16="http://schemas.microsoft.com/office/drawing/2014/main" id="{5DE6075B-758C-4AB2-B14A-7E818DE0A175}"/>
              </a:ext>
            </a:extLst>
          </p:cNvPr>
          <p:cNvSpPr txBox="1"/>
          <p:nvPr/>
        </p:nvSpPr>
        <p:spPr>
          <a:xfrm>
            <a:off x="117446" y="3796747"/>
            <a:ext cx="3349780" cy="615553"/>
          </a:xfrm>
          <a:prstGeom prst="rect">
            <a:avLst/>
          </a:prstGeom>
          <a:noFill/>
        </p:spPr>
        <p:txBody>
          <a:bodyPr wrap="square" rtlCol="0">
            <a:spAutoFit/>
          </a:bodyPr>
          <a:lstStyle/>
          <a:p>
            <a:pPr>
              <a:spcBef>
                <a:spcPts val="10"/>
              </a:spcBef>
            </a:pPr>
            <a:r>
              <a:rPr lang="fr-FR" sz="1400" dirty="0">
                <a:solidFill>
                  <a:schemeClr val="bg1"/>
                </a:solidFill>
                <a:latin typeface="Roboto Light" panose="02000000000000000000" pitchFamily="2" charset="0"/>
              </a:rPr>
              <a:t>Création de l’outil</a:t>
            </a:r>
          </a:p>
          <a:p>
            <a:r>
              <a:rPr lang="fr-FR" sz="1000" dirty="0">
                <a:solidFill>
                  <a:schemeClr val="accent1">
                    <a:lumMod val="60000"/>
                    <a:lumOff val="40000"/>
                  </a:schemeClr>
                </a:solidFill>
                <a:latin typeface="Roboto Light" panose="02000000000000000000" pitchFamily="2" charset="0"/>
              </a:rPr>
              <a:t>Comment procéder pour la mise en place de l’outil?</a:t>
            </a:r>
          </a:p>
          <a:p>
            <a:pPr>
              <a:spcBef>
                <a:spcPts val="10"/>
              </a:spcBef>
            </a:pPr>
            <a:endParaRPr lang="fr-FR" sz="1000" dirty="0">
              <a:solidFill>
                <a:schemeClr val="accent1">
                  <a:lumMod val="60000"/>
                  <a:lumOff val="40000"/>
                </a:schemeClr>
              </a:solidFill>
              <a:latin typeface="Roboto Light" panose="02000000000000000000" pitchFamily="2" charset="0"/>
            </a:endParaRPr>
          </a:p>
        </p:txBody>
      </p:sp>
    </p:spTree>
    <p:extLst>
      <p:ext uri="{BB962C8B-B14F-4D97-AF65-F5344CB8AC3E}">
        <p14:creationId xmlns:p14="http://schemas.microsoft.com/office/powerpoint/2010/main" val="670380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94638" cy="6858000"/>
          </a:xfrm>
          <a:prstGeom prst="rect">
            <a:avLst/>
          </a:prstGeom>
          <a:solidFill>
            <a:srgbClr val="0056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TextBox 18"/>
          <p:cNvSpPr txBox="1"/>
          <p:nvPr/>
        </p:nvSpPr>
        <p:spPr>
          <a:xfrm>
            <a:off x="11331723" y="6487730"/>
            <a:ext cx="510205" cy="261610"/>
          </a:xfrm>
          <a:prstGeom prst="rect">
            <a:avLst/>
          </a:prstGeom>
          <a:solidFill>
            <a:srgbClr val="005691"/>
          </a:solidFill>
        </p:spPr>
        <p:txBody>
          <a:bodyPr wrap="square" rtlCol="0">
            <a:spAutoFit/>
          </a:bodyPr>
          <a:lstStyle/>
          <a:p>
            <a:pPr algn="r">
              <a:spcBef>
                <a:spcPts val="10"/>
              </a:spcBef>
            </a:pPr>
            <a:r>
              <a:rPr lang="fr-FR" sz="1100" dirty="0">
                <a:solidFill>
                  <a:schemeClr val="bg1"/>
                </a:solidFill>
                <a:latin typeface="Roboto Light" panose="02000000000000000000" pitchFamily="2" charset="0"/>
                <a:ea typeface="Roboto Light" panose="02000000000000000000" pitchFamily="2" charset="0"/>
              </a:rPr>
              <a:t>3</a:t>
            </a:r>
            <a:endParaRPr lang="fr-FR" sz="800" dirty="0">
              <a:solidFill>
                <a:schemeClr val="bg1"/>
              </a:solidFill>
              <a:latin typeface="Roboto Light" panose="02000000000000000000" pitchFamily="2" charset="0"/>
              <a:ea typeface="Roboto Light" panose="02000000000000000000" pitchFamily="2" charset="0"/>
            </a:endParaRPr>
          </a:p>
        </p:txBody>
      </p:sp>
      <p:cxnSp>
        <p:nvCxnSpPr>
          <p:cNvPr id="14" name="Straight Connector 13"/>
          <p:cNvCxnSpPr/>
          <p:nvPr/>
        </p:nvCxnSpPr>
        <p:spPr>
          <a:xfrm>
            <a:off x="216126" y="6495913"/>
            <a:ext cx="327600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B2145184-BD9A-49F2-AEB8-E6DEB174C2AB}"/>
              </a:ext>
            </a:extLst>
          </p:cNvPr>
          <p:cNvSpPr txBox="1"/>
          <p:nvPr/>
        </p:nvSpPr>
        <p:spPr>
          <a:xfrm>
            <a:off x="117446" y="6481859"/>
            <a:ext cx="2650920" cy="246221"/>
          </a:xfrm>
          <a:prstGeom prst="rect">
            <a:avLst/>
          </a:prstGeom>
          <a:noFill/>
        </p:spPr>
        <p:txBody>
          <a:bodyPr wrap="square" rtlCol="0">
            <a:spAutoFit/>
          </a:bodyPr>
          <a:lstStyle/>
          <a:p>
            <a:r>
              <a:rPr lang="fr-FR" sz="1000" dirty="0">
                <a:solidFill>
                  <a:schemeClr val="bg1"/>
                </a:solidFill>
                <a:latin typeface="Roboto Thin" pitchFamily="2" charset="0"/>
                <a:ea typeface="Roboto Thin" pitchFamily="2" charset="0"/>
              </a:rPr>
              <a:t>Information Management </a:t>
            </a:r>
            <a:r>
              <a:rPr lang="fr-FR" sz="1000" dirty="0" err="1">
                <a:solidFill>
                  <a:schemeClr val="bg1"/>
                </a:solidFill>
                <a:latin typeface="Roboto Thin" pitchFamily="2" charset="0"/>
                <a:ea typeface="Roboto Thin" pitchFamily="2" charset="0"/>
              </a:rPr>
              <a:t>Working</a:t>
            </a:r>
            <a:r>
              <a:rPr lang="fr-FR" sz="1000" dirty="0">
                <a:solidFill>
                  <a:schemeClr val="bg1"/>
                </a:solidFill>
                <a:latin typeface="Roboto Thin" pitchFamily="2" charset="0"/>
                <a:ea typeface="Roboto Thin" pitchFamily="2" charset="0"/>
              </a:rPr>
              <a:t> Group</a:t>
            </a:r>
          </a:p>
        </p:txBody>
      </p:sp>
      <p:sp>
        <p:nvSpPr>
          <p:cNvPr id="16" name="TextBox 15">
            <a:extLst>
              <a:ext uri="{FF2B5EF4-FFF2-40B4-BE49-F238E27FC236}">
                <a16:creationId xmlns:a16="http://schemas.microsoft.com/office/drawing/2014/main" id="{649CC3E9-9CAD-4135-B062-950313A51389}"/>
              </a:ext>
            </a:extLst>
          </p:cNvPr>
          <p:cNvSpPr txBox="1"/>
          <p:nvPr/>
        </p:nvSpPr>
        <p:spPr>
          <a:xfrm>
            <a:off x="100668" y="6112765"/>
            <a:ext cx="2650920" cy="461665"/>
          </a:xfrm>
          <a:prstGeom prst="rect">
            <a:avLst/>
          </a:prstGeom>
          <a:noFill/>
        </p:spPr>
        <p:txBody>
          <a:bodyPr wrap="square" rtlCol="0">
            <a:spAutoFit/>
          </a:bodyPr>
          <a:lstStyle/>
          <a:p>
            <a:r>
              <a:rPr lang="fr-FR" sz="2400" dirty="0">
                <a:solidFill>
                  <a:schemeClr val="bg1"/>
                </a:solidFill>
                <a:latin typeface="Roboto Condensed Light" panose="02000000000000000000" pitchFamily="2" charset="0"/>
                <a:ea typeface="Roboto Condensed Light" panose="02000000000000000000" pitchFamily="2" charset="0"/>
              </a:rPr>
              <a:t>IMWG</a:t>
            </a:r>
            <a:endParaRPr lang="fr-FR" sz="2000" dirty="0">
              <a:solidFill>
                <a:schemeClr val="bg1"/>
              </a:solidFill>
              <a:latin typeface="Roboto Condensed Light" panose="02000000000000000000" pitchFamily="2" charset="0"/>
              <a:ea typeface="Roboto Condensed Light" panose="02000000000000000000" pitchFamily="2" charset="0"/>
            </a:endParaRPr>
          </a:p>
        </p:txBody>
      </p:sp>
      <p:sp>
        <p:nvSpPr>
          <p:cNvPr id="21" name="TextBox 20">
            <a:extLst>
              <a:ext uri="{FF2B5EF4-FFF2-40B4-BE49-F238E27FC236}">
                <a16:creationId xmlns:a16="http://schemas.microsoft.com/office/drawing/2014/main" id="{C125BB38-D28E-47D7-BF7D-95455FC92F04}"/>
              </a:ext>
            </a:extLst>
          </p:cNvPr>
          <p:cNvSpPr txBox="1"/>
          <p:nvPr/>
        </p:nvSpPr>
        <p:spPr>
          <a:xfrm>
            <a:off x="0" y="121023"/>
            <a:ext cx="3494635" cy="553998"/>
          </a:xfrm>
          <a:prstGeom prst="rect">
            <a:avLst/>
          </a:prstGeom>
          <a:noFill/>
        </p:spPr>
        <p:txBody>
          <a:bodyPr wrap="square" rtlCol="0">
            <a:spAutoFit/>
          </a:bodyPr>
          <a:lstStyle/>
          <a:p>
            <a:pPr algn="r">
              <a:spcBef>
                <a:spcPts val="10"/>
              </a:spcBef>
            </a:pPr>
            <a:r>
              <a:rPr lang="fr-FR" sz="2000" dirty="0">
                <a:solidFill>
                  <a:schemeClr val="bg1"/>
                </a:solidFill>
                <a:latin typeface="Roboto Light" panose="02000000000000000000" pitchFamily="2" charset="0"/>
                <a:ea typeface="Roboto Light" panose="02000000000000000000" pitchFamily="2" charset="0"/>
              </a:rPr>
              <a:t>AGENDA</a:t>
            </a:r>
            <a:endParaRPr lang="fr-FR" sz="1100" dirty="0">
              <a:solidFill>
                <a:schemeClr val="bg1"/>
              </a:solidFill>
              <a:latin typeface="Roboto Light" panose="02000000000000000000" pitchFamily="2" charset="0"/>
              <a:ea typeface="Roboto Light" panose="02000000000000000000" pitchFamily="2" charset="0"/>
            </a:endParaRPr>
          </a:p>
          <a:p>
            <a:pPr algn="r"/>
            <a:r>
              <a:rPr lang="fr-FR" sz="1000" dirty="0">
                <a:solidFill>
                  <a:schemeClr val="accent1">
                    <a:lumMod val="40000"/>
                    <a:lumOff val="60000"/>
                  </a:schemeClr>
                </a:solidFill>
                <a:latin typeface="Roboto Light" panose="02000000000000000000" pitchFamily="2" charset="0"/>
                <a:ea typeface="Roboto Light" panose="02000000000000000000" pitchFamily="2" charset="0"/>
              </a:rPr>
              <a:t>Points à préparer pour la retraite IMWG</a:t>
            </a:r>
          </a:p>
        </p:txBody>
      </p:sp>
      <p:pic>
        <p:nvPicPr>
          <p:cNvPr id="24" name="Picture 23">
            <a:extLst>
              <a:ext uri="{FF2B5EF4-FFF2-40B4-BE49-F238E27FC236}">
                <a16:creationId xmlns:a16="http://schemas.microsoft.com/office/drawing/2014/main" id="{660C8908-9DBC-44F5-AE59-EF6AADAC3C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27631" y="121020"/>
            <a:ext cx="335325" cy="335325"/>
          </a:xfrm>
          <a:prstGeom prst="rect">
            <a:avLst/>
          </a:prstGeom>
        </p:spPr>
      </p:pic>
      <p:sp>
        <p:nvSpPr>
          <p:cNvPr id="27" name="TextBox 26">
            <a:extLst>
              <a:ext uri="{FF2B5EF4-FFF2-40B4-BE49-F238E27FC236}">
                <a16:creationId xmlns:a16="http://schemas.microsoft.com/office/drawing/2014/main" id="{862CCB6D-74E0-425F-8D7F-1699B1635052}"/>
              </a:ext>
            </a:extLst>
          </p:cNvPr>
          <p:cNvSpPr txBox="1"/>
          <p:nvPr/>
        </p:nvSpPr>
        <p:spPr>
          <a:xfrm>
            <a:off x="3613715" y="619538"/>
            <a:ext cx="8180178" cy="769441"/>
          </a:xfrm>
          <a:prstGeom prst="rect">
            <a:avLst/>
          </a:prstGeom>
          <a:noFill/>
        </p:spPr>
        <p:txBody>
          <a:bodyPr wrap="square" rtlCol="0">
            <a:spAutoFit/>
          </a:bodyPr>
          <a:lstStyle/>
          <a:p>
            <a:pPr algn="ctr">
              <a:spcBef>
                <a:spcPts val="10"/>
              </a:spcBef>
            </a:pPr>
            <a:r>
              <a:rPr lang="fr-FR" sz="3200" dirty="0">
                <a:solidFill>
                  <a:srgbClr val="005691"/>
                </a:solidFill>
                <a:latin typeface="Roboto Light" panose="02000000000000000000" pitchFamily="2" charset="0"/>
                <a:ea typeface="Roboto Light" panose="02000000000000000000" pitchFamily="2" charset="0"/>
              </a:rPr>
              <a:t>Obstacles et difficultés</a:t>
            </a:r>
            <a:endParaRPr lang="fr-FR" sz="1600" dirty="0">
              <a:solidFill>
                <a:srgbClr val="005691"/>
              </a:solidFill>
              <a:latin typeface="Roboto Light" panose="02000000000000000000" pitchFamily="2" charset="0"/>
              <a:ea typeface="Roboto Light" panose="02000000000000000000" pitchFamily="2" charset="0"/>
            </a:endParaRPr>
          </a:p>
          <a:p>
            <a:pPr algn="ctr">
              <a:spcBef>
                <a:spcPts val="10"/>
              </a:spcBef>
            </a:pPr>
            <a:r>
              <a:rPr lang="fr-FR" sz="1200" dirty="0">
                <a:latin typeface="Roboto Light" panose="02000000000000000000" pitchFamily="2" charset="0"/>
                <a:ea typeface="Roboto Light" panose="02000000000000000000" pitchFamily="2" charset="0"/>
              </a:rPr>
              <a:t>Quelles sont les obstacles et difficultés?</a:t>
            </a:r>
          </a:p>
        </p:txBody>
      </p:sp>
      <p:pic>
        <p:nvPicPr>
          <p:cNvPr id="44" name="Picture 43">
            <a:extLst>
              <a:ext uri="{FF2B5EF4-FFF2-40B4-BE49-F238E27FC236}">
                <a16:creationId xmlns:a16="http://schemas.microsoft.com/office/drawing/2014/main" id="{142E2FFC-C8C5-4108-9D28-02EDB18EAE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66379" y="110587"/>
            <a:ext cx="562774" cy="562774"/>
          </a:xfrm>
          <a:prstGeom prst="rect">
            <a:avLst/>
          </a:prstGeom>
        </p:spPr>
      </p:pic>
      <p:sp>
        <p:nvSpPr>
          <p:cNvPr id="20" name="Rectangle 19">
            <a:extLst>
              <a:ext uri="{FF2B5EF4-FFF2-40B4-BE49-F238E27FC236}">
                <a16:creationId xmlns:a16="http://schemas.microsoft.com/office/drawing/2014/main" id="{5A187EC5-38F6-457D-88F3-E4D1D69A86EF}"/>
              </a:ext>
            </a:extLst>
          </p:cNvPr>
          <p:cNvSpPr/>
          <p:nvPr/>
        </p:nvSpPr>
        <p:spPr>
          <a:xfrm>
            <a:off x="0" y="0"/>
            <a:ext cx="3494638" cy="6858000"/>
          </a:xfrm>
          <a:prstGeom prst="rect">
            <a:avLst/>
          </a:prstGeom>
          <a:solidFill>
            <a:srgbClr val="0056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TextBox 14">
            <a:extLst>
              <a:ext uri="{FF2B5EF4-FFF2-40B4-BE49-F238E27FC236}">
                <a16:creationId xmlns:a16="http://schemas.microsoft.com/office/drawing/2014/main" id="{CAAD3EA0-E6F5-4614-B207-AF6B8EBF0EBD}"/>
              </a:ext>
            </a:extLst>
          </p:cNvPr>
          <p:cNvSpPr txBox="1"/>
          <p:nvPr/>
        </p:nvSpPr>
        <p:spPr>
          <a:xfrm>
            <a:off x="269846" y="6634259"/>
            <a:ext cx="2650920" cy="246221"/>
          </a:xfrm>
          <a:prstGeom prst="rect">
            <a:avLst/>
          </a:prstGeom>
          <a:noFill/>
        </p:spPr>
        <p:txBody>
          <a:bodyPr wrap="square" rtlCol="0">
            <a:spAutoFit/>
          </a:bodyPr>
          <a:lstStyle/>
          <a:p>
            <a:r>
              <a:rPr lang="fr-FR" sz="1000" dirty="0">
                <a:solidFill>
                  <a:schemeClr val="bg1"/>
                </a:solidFill>
                <a:latin typeface="Roboto Condensed Light" panose="02000000000000000000" pitchFamily="2" charset="0"/>
                <a:ea typeface="Roboto Condensed Light" panose="02000000000000000000" pitchFamily="2" charset="0"/>
              </a:rPr>
              <a:t>HPC </a:t>
            </a:r>
            <a:r>
              <a:rPr lang="fr-FR" sz="1000" dirty="0" err="1">
                <a:solidFill>
                  <a:schemeClr val="bg1"/>
                </a:solidFill>
                <a:latin typeface="Roboto Condensed Light" panose="02000000000000000000" pitchFamily="2" charset="0"/>
                <a:ea typeface="Roboto Condensed Light" panose="02000000000000000000" pitchFamily="2" charset="0"/>
              </a:rPr>
              <a:t>Calcultor</a:t>
            </a:r>
            <a:r>
              <a:rPr lang="fr-FR" sz="1000" dirty="0">
                <a:solidFill>
                  <a:schemeClr val="bg1"/>
                </a:solidFill>
                <a:latin typeface="Roboto Condensed Light" panose="02000000000000000000" pitchFamily="2" charset="0"/>
                <a:ea typeface="Roboto Condensed Light" panose="02000000000000000000" pitchFamily="2" charset="0"/>
              </a:rPr>
              <a:t> </a:t>
            </a:r>
            <a:endParaRPr lang="fr-FR" sz="1000" dirty="0">
              <a:solidFill>
                <a:schemeClr val="bg1"/>
              </a:solidFill>
              <a:latin typeface="Roboto Thin" pitchFamily="2" charset="0"/>
              <a:ea typeface="Roboto Thin" pitchFamily="2" charset="0"/>
            </a:endParaRPr>
          </a:p>
        </p:txBody>
      </p:sp>
      <p:sp>
        <p:nvSpPr>
          <p:cNvPr id="34" name="TextBox 15">
            <a:extLst>
              <a:ext uri="{FF2B5EF4-FFF2-40B4-BE49-F238E27FC236}">
                <a16:creationId xmlns:a16="http://schemas.microsoft.com/office/drawing/2014/main" id="{F5B4912D-5352-414E-8C2E-C0559C77427F}"/>
              </a:ext>
            </a:extLst>
          </p:cNvPr>
          <p:cNvSpPr txBox="1"/>
          <p:nvPr/>
        </p:nvSpPr>
        <p:spPr>
          <a:xfrm>
            <a:off x="253068" y="6265165"/>
            <a:ext cx="2650920" cy="461665"/>
          </a:xfrm>
          <a:prstGeom prst="rect">
            <a:avLst/>
          </a:prstGeom>
          <a:noFill/>
        </p:spPr>
        <p:txBody>
          <a:bodyPr wrap="square" rtlCol="0">
            <a:spAutoFit/>
          </a:bodyPr>
          <a:lstStyle/>
          <a:p>
            <a:r>
              <a:rPr lang="fr-FR" sz="2400" dirty="0">
                <a:solidFill>
                  <a:schemeClr val="bg1"/>
                </a:solidFill>
                <a:latin typeface="Roboto Condensed Light" panose="02000000000000000000" pitchFamily="2" charset="0"/>
                <a:ea typeface="Roboto Condensed Light" panose="02000000000000000000" pitchFamily="2" charset="0"/>
              </a:rPr>
              <a:t>IMWG</a:t>
            </a:r>
            <a:endParaRPr lang="fr-FR" sz="2000" dirty="0">
              <a:solidFill>
                <a:schemeClr val="bg1"/>
              </a:solidFill>
              <a:latin typeface="Roboto Condensed Light" panose="02000000000000000000" pitchFamily="2" charset="0"/>
              <a:ea typeface="Roboto Condensed Light" panose="02000000000000000000" pitchFamily="2" charset="0"/>
            </a:endParaRPr>
          </a:p>
        </p:txBody>
      </p:sp>
      <p:cxnSp>
        <p:nvCxnSpPr>
          <p:cNvPr id="35" name="Straight Connector 29">
            <a:extLst>
              <a:ext uri="{FF2B5EF4-FFF2-40B4-BE49-F238E27FC236}">
                <a16:creationId xmlns:a16="http://schemas.microsoft.com/office/drawing/2014/main" id="{E0F0502E-476F-4DBB-8E6E-B8A85EDCF21D}"/>
              </a:ext>
            </a:extLst>
          </p:cNvPr>
          <p:cNvCxnSpPr/>
          <p:nvPr/>
        </p:nvCxnSpPr>
        <p:spPr>
          <a:xfrm>
            <a:off x="206153" y="6648313"/>
            <a:ext cx="3276000" cy="0"/>
          </a:xfrm>
          <a:prstGeom prst="line">
            <a:avLst/>
          </a:prstGeom>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DCBC5C1E-CC81-4D86-ACCA-2CA3AA23E5AB}"/>
              </a:ext>
            </a:extLst>
          </p:cNvPr>
          <p:cNvSpPr txBox="1"/>
          <p:nvPr/>
        </p:nvSpPr>
        <p:spPr>
          <a:xfrm>
            <a:off x="3570272" y="1407687"/>
            <a:ext cx="8271656" cy="338554"/>
          </a:xfrm>
          <a:prstGeom prst="rect">
            <a:avLst/>
          </a:prstGeom>
          <a:solidFill>
            <a:srgbClr val="E9F2FB"/>
          </a:solidFill>
        </p:spPr>
        <p:txBody>
          <a:bodyPr wrap="square" rtlCol="0">
            <a:spAutoFit/>
          </a:bodyPr>
          <a:lstStyle/>
          <a:p>
            <a:pPr>
              <a:spcBef>
                <a:spcPts val="10"/>
              </a:spcBef>
            </a:pPr>
            <a:r>
              <a:rPr lang="fr-FR" sz="1600" dirty="0">
                <a:solidFill>
                  <a:srgbClr val="005691"/>
                </a:solidFill>
                <a:latin typeface="Roboto" panose="02000000000000000000" pitchFamily="2" charset="0"/>
                <a:ea typeface="Roboto" panose="02000000000000000000" pitchFamily="2" charset="0"/>
              </a:rPr>
              <a:t>… </a:t>
            </a:r>
            <a:r>
              <a:rPr lang="fr-FR" sz="1600" dirty="0">
                <a:solidFill>
                  <a:srgbClr val="005691"/>
                </a:solidFill>
                <a:latin typeface="Roboto Condensed Light" panose="02000000000000000000" pitchFamily="2" charset="0"/>
                <a:ea typeface="Roboto Condensed Light" panose="02000000000000000000" pitchFamily="2" charset="0"/>
              </a:rPr>
              <a:t>Les données de base</a:t>
            </a:r>
          </a:p>
        </p:txBody>
      </p:sp>
      <p:sp>
        <p:nvSpPr>
          <p:cNvPr id="40" name="TextBox 39">
            <a:extLst>
              <a:ext uri="{FF2B5EF4-FFF2-40B4-BE49-F238E27FC236}">
                <a16:creationId xmlns:a16="http://schemas.microsoft.com/office/drawing/2014/main" id="{7B515E43-ECD2-4E00-9DDB-1AA087F1D56E}"/>
              </a:ext>
            </a:extLst>
          </p:cNvPr>
          <p:cNvSpPr txBox="1"/>
          <p:nvPr/>
        </p:nvSpPr>
        <p:spPr>
          <a:xfrm>
            <a:off x="3534418" y="1801163"/>
            <a:ext cx="8338771" cy="1107996"/>
          </a:xfrm>
          <a:prstGeom prst="rect">
            <a:avLst/>
          </a:prstGeom>
          <a:noFill/>
        </p:spPr>
        <p:txBody>
          <a:bodyPr wrap="square" rtlCol="0">
            <a:spAutoFit/>
          </a:bodyPr>
          <a:lstStyle/>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Absence de recensement au niveau national;</a:t>
            </a: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Couverture partielle des données MSNA;</a:t>
            </a: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Les données de l’INS ne sont pas désagrégée par ZS;</a:t>
            </a: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Certaines désagrégation ne sont pas couvert par les données INS (Voir annuaires stat.);</a:t>
            </a: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Absence des données INS récente (ex les données 2020 de l’INS ont été utilisé pour le HPC 2023);</a:t>
            </a:r>
          </a:p>
          <a:p>
            <a:pPr>
              <a:spcBef>
                <a:spcPts val="10"/>
              </a:spcBef>
            </a:pPr>
            <a:endParaRPr lang="fr-FR" sz="1100" dirty="0">
              <a:solidFill>
                <a:schemeClr val="tx1">
                  <a:lumMod val="85000"/>
                  <a:lumOff val="15000"/>
                </a:schemeClr>
              </a:solidFill>
              <a:latin typeface="Roboto Light" panose="02000000000000000000" pitchFamily="2" charset="0"/>
              <a:ea typeface="Roboto Light" panose="02000000000000000000" pitchFamily="2" charset="0"/>
            </a:endParaRPr>
          </a:p>
        </p:txBody>
      </p:sp>
      <p:sp>
        <p:nvSpPr>
          <p:cNvPr id="37" name="TextBox 36">
            <a:extLst>
              <a:ext uri="{FF2B5EF4-FFF2-40B4-BE49-F238E27FC236}">
                <a16:creationId xmlns:a16="http://schemas.microsoft.com/office/drawing/2014/main" id="{45BD5AB8-FE24-4D2F-B132-E7284326E17E}"/>
              </a:ext>
            </a:extLst>
          </p:cNvPr>
          <p:cNvSpPr txBox="1"/>
          <p:nvPr/>
        </p:nvSpPr>
        <p:spPr>
          <a:xfrm>
            <a:off x="3598085" y="3442559"/>
            <a:ext cx="8271656" cy="338554"/>
          </a:xfrm>
          <a:prstGeom prst="rect">
            <a:avLst/>
          </a:prstGeom>
          <a:solidFill>
            <a:srgbClr val="E9F2FB"/>
          </a:solidFill>
        </p:spPr>
        <p:txBody>
          <a:bodyPr wrap="square" rtlCol="0">
            <a:spAutoFit/>
          </a:bodyPr>
          <a:lstStyle/>
          <a:p>
            <a:pPr>
              <a:spcBef>
                <a:spcPts val="10"/>
              </a:spcBef>
            </a:pPr>
            <a:r>
              <a:rPr lang="fr-FR" sz="1600" dirty="0">
                <a:solidFill>
                  <a:srgbClr val="005691"/>
                </a:solidFill>
                <a:latin typeface="Roboto" panose="02000000000000000000" pitchFamily="2" charset="0"/>
                <a:ea typeface="Roboto" panose="02000000000000000000" pitchFamily="2" charset="0"/>
              </a:rPr>
              <a:t>… </a:t>
            </a:r>
            <a:r>
              <a:rPr lang="fr-FR" sz="1600" dirty="0">
                <a:solidFill>
                  <a:srgbClr val="005691"/>
                </a:solidFill>
                <a:latin typeface="Roboto Condensed Light" panose="02000000000000000000" pitchFamily="2" charset="0"/>
                <a:ea typeface="Roboto Condensed Light" panose="02000000000000000000" pitchFamily="2" charset="0"/>
              </a:rPr>
              <a:t>Méthodologies sectorielles</a:t>
            </a:r>
          </a:p>
        </p:txBody>
      </p:sp>
      <p:sp>
        <p:nvSpPr>
          <p:cNvPr id="38" name="TextBox 37">
            <a:extLst>
              <a:ext uri="{FF2B5EF4-FFF2-40B4-BE49-F238E27FC236}">
                <a16:creationId xmlns:a16="http://schemas.microsoft.com/office/drawing/2014/main" id="{86E91090-3B92-4E4E-9089-41C438A307EB}"/>
              </a:ext>
            </a:extLst>
          </p:cNvPr>
          <p:cNvSpPr txBox="1"/>
          <p:nvPr/>
        </p:nvSpPr>
        <p:spPr>
          <a:xfrm>
            <a:off x="3598085" y="3857148"/>
            <a:ext cx="8338771" cy="938719"/>
          </a:xfrm>
          <a:prstGeom prst="rect">
            <a:avLst/>
          </a:prstGeom>
          <a:noFill/>
        </p:spPr>
        <p:txBody>
          <a:bodyPr wrap="square" rtlCol="0">
            <a:spAutoFit/>
          </a:bodyPr>
          <a:lstStyle/>
          <a:p>
            <a:pPr>
              <a:spcBef>
                <a:spcPts val="10"/>
              </a:spcBef>
            </a:pPr>
            <a:endParaRPr lang="fr-FR" sz="1100" dirty="0">
              <a:solidFill>
                <a:schemeClr val="tx1">
                  <a:lumMod val="85000"/>
                  <a:lumOff val="15000"/>
                </a:schemeClr>
              </a:solidFill>
              <a:latin typeface="Roboto Light" panose="02000000000000000000" pitchFamily="2" charset="0"/>
              <a:ea typeface="Roboto Light" panose="02000000000000000000" pitchFamily="2" charset="0"/>
            </a:endParaRP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Absence de documentation détaillée sur les méthodologies;</a:t>
            </a: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Absence des études sur les ratios;</a:t>
            </a: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La vétusté de certains données secondaire au niveau sectorielles ;</a:t>
            </a:r>
            <a:endParaRPr lang="en-US" sz="1100" dirty="0">
              <a:solidFill>
                <a:schemeClr val="tx1">
                  <a:lumMod val="85000"/>
                  <a:lumOff val="15000"/>
                </a:schemeClr>
              </a:solidFill>
              <a:latin typeface="Roboto Light" panose="02000000000000000000" pitchFamily="2" charset="0"/>
              <a:ea typeface="Roboto Light" panose="02000000000000000000" pitchFamily="2" charset="0"/>
            </a:endParaRP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Les instructions des HCT qui entrave les méthodologies ; </a:t>
            </a:r>
            <a:endParaRPr lang="en-US" sz="1100" dirty="0">
              <a:solidFill>
                <a:schemeClr val="tx1">
                  <a:lumMod val="85000"/>
                  <a:lumOff val="15000"/>
                </a:schemeClr>
              </a:solidFill>
              <a:latin typeface="Roboto Light" panose="02000000000000000000" pitchFamily="2" charset="0"/>
              <a:ea typeface="Roboto Light" panose="02000000000000000000" pitchFamily="2" charset="0"/>
            </a:endParaRPr>
          </a:p>
        </p:txBody>
      </p:sp>
      <p:sp>
        <p:nvSpPr>
          <p:cNvPr id="39" name="TextBox 10">
            <a:extLst>
              <a:ext uri="{FF2B5EF4-FFF2-40B4-BE49-F238E27FC236}">
                <a16:creationId xmlns:a16="http://schemas.microsoft.com/office/drawing/2014/main" id="{CB9CCF94-195B-4496-8B13-0D3AA68B0D50}"/>
              </a:ext>
            </a:extLst>
          </p:cNvPr>
          <p:cNvSpPr txBox="1"/>
          <p:nvPr/>
        </p:nvSpPr>
        <p:spPr>
          <a:xfrm>
            <a:off x="144854" y="1679148"/>
            <a:ext cx="3349782" cy="615553"/>
          </a:xfrm>
          <a:prstGeom prst="rect">
            <a:avLst/>
          </a:prstGeom>
          <a:noFill/>
        </p:spPr>
        <p:txBody>
          <a:bodyPr wrap="square" rtlCol="0">
            <a:spAutoFit/>
          </a:bodyPr>
          <a:lstStyle/>
          <a:p>
            <a:pPr>
              <a:spcBef>
                <a:spcPts val="10"/>
              </a:spcBef>
            </a:pPr>
            <a:r>
              <a:rPr lang="fr-FR" sz="1400" dirty="0">
                <a:solidFill>
                  <a:schemeClr val="bg1"/>
                </a:solidFill>
                <a:latin typeface="Roboto" panose="02000000000000000000" pitchFamily="2" charset="0"/>
                <a:ea typeface="Roboto" panose="02000000000000000000" pitchFamily="2" charset="0"/>
              </a:rPr>
              <a:t>Analyse de la situation?</a:t>
            </a:r>
            <a:endParaRPr lang="fr-FR" sz="1100" dirty="0">
              <a:solidFill>
                <a:schemeClr val="bg1"/>
              </a:solidFill>
              <a:latin typeface="Roboto" panose="02000000000000000000" pitchFamily="2" charset="0"/>
              <a:ea typeface="Roboto" panose="02000000000000000000" pitchFamily="2" charset="0"/>
            </a:endParaRPr>
          </a:p>
          <a:p>
            <a:r>
              <a:rPr lang="fr-FR" sz="1000" dirty="0">
                <a:solidFill>
                  <a:schemeClr val="accent1">
                    <a:lumMod val="60000"/>
                    <a:lumOff val="40000"/>
                  </a:schemeClr>
                </a:solidFill>
                <a:latin typeface="Roboto Light" panose="02000000000000000000" pitchFamily="2" charset="0"/>
              </a:rPr>
              <a:t>C’est quoi HPC </a:t>
            </a:r>
            <a:r>
              <a:rPr lang="fr-FR" sz="1000" dirty="0" err="1">
                <a:solidFill>
                  <a:schemeClr val="accent1">
                    <a:lumMod val="60000"/>
                    <a:lumOff val="40000"/>
                  </a:schemeClr>
                </a:solidFill>
                <a:latin typeface="Roboto Light" panose="02000000000000000000" pitchFamily="2" charset="0"/>
              </a:rPr>
              <a:t>Calculator</a:t>
            </a:r>
            <a:r>
              <a:rPr lang="fr-FR" sz="1000" dirty="0">
                <a:solidFill>
                  <a:schemeClr val="accent1">
                    <a:lumMod val="60000"/>
                    <a:lumOff val="40000"/>
                  </a:schemeClr>
                </a:solidFill>
                <a:latin typeface="Roboto Light" panose="02000000000000000000" pitchFamily="2" charset="0"/>
              </a:rPr>
              <a:t>?</a:t>
            </a:r>
          </a:p>
          <a:p>
            <a:r>
              <a:rPr lang="fr-FR" sz="1000" dirty="0">
                <a:solidFill>
                  <a:schemeClr val="accent1">
                    <a:lumMod val="60000"/>
                    <a:lumOff val="40000"/>
                  </a:schemeClr>
                </a:solidFill>
                <a:latin typeface="Roboto Light" panose="02000000000000000000" pitchFamily="2" charset="0"/>
              </a:rPr>
              <a:t> </a:t>
            </a:r>
          </a:p>
        </p:txBody>
      </p:sp>
      <p:sp>
        <p:nvSpPr>
          <p:cNvPr id="41" name="TextBox 12">
            <a:extLst>
              <a:ext uri="{FF2B5EF4-FFF2-40B4-BE49-F238E27FC236}">
                <a16:creationId xmlns:a16="http://schemas.microsoft.com/office/drawing/2014/main" id="{4B65198B-921E-4FE1-835A-F72916DA477D}"/>
              </a:ext>
            </a:extLst>
          </p:cNvPr>
          <p:cNvSpPr txBox="1"/>
          <p:nvPr/>
        </p:nvSpPr>
        <p:spPr>
          <a:xfrm>
            <a:off x="139826" y="2250170"/>
            <a:ext cx="3349784" cy="461665"/>
          </a:xfrm>
          <a:prstGeom prst="rect">
            <a:avLst/>
          </a:prstGeom>
          <a:noFill/>
        </p:spPr>
        <p:txBody>
          <a:bodyPr wrap="square" rtlCol="0">
            <a:spAutoFit/>
          </a:bodyPr>
          <a:lstStyle>
            <a:defPPr>
              <a:defRPr lang="fr-FR"/>
            </a:defPPr>
            <a:lvl1pPr>
              <a:spcBef>
                <a:spcPts val="10"/>
              </a:spcBef>
              <a:defRPr sz="1400">
                <a:solidFill>
                  <a:schemeClr val="bg1"/>
                </a:solidFill>
                <a:latin typeface="Roboto Light" panose="02000000000000000000" pitchFamily="2" charset="0"/>
                <a:ea typeface="Roboto Light" panose="02000000000000000000" pitchFamily="2" charset="0"/>
              </a:defRPr>
            </a:lvl1pPr>
          </a:lstStyle>
          <a:p>
            <a:r>
              <a:rPr lang="fr-FR" dirty="0">
                <a:solidFill>
                  <a:srgbClr val="FFC000"/>
                </a:solidFill>
                <a:latin typeface="Roboto" panose="02000000000000000000" pitchFamily="2" charset="0"/>
                <a:ea typeface="Roboto" panose="02000000000000000000" pitchFamily="2" charset="0"/>
              </a:rPr>
              <a:t>Obstacles et difficultés</a:t>
            </a:r>
          </a:p>
          <a:p>
            <a:r>
              <a:rPr lang="fr-FR" sz="1000" dirty="0">
                <a:solidFill>
                  <a:schemeClr val="accent4">
                    <a:lumMod val="20000"/>
                    <a:lumOff val="80000"/>
                  </a:schemeClr>
                </a:solidFill>
                <a:ea typeface="+mn-ea"/>
              </a:rPr>
              <a:t>Quelle les difficultés?</a:t>
            </a:r>
          </a:p>
        </p:txBody>
      </p:sp>
      <p:sp>
        <p:nvSpPr>
          <p:cNvPr id="42" name="TextBox 51">
            <a:extLst>
              <a:ext uri="{FF2B5EF4-FFF2-40B4-BE49-F238E27FC236}">
                <a16:creationId xmlns:a16="http://schemas.microsoft.com/office/drawing/2014/main" id="{10CF73E0-77A5-4728-AD42-4335E7EBAA03}"/>
              </a:ext>
            </a:extLst>
          </p:cNvPr>
          <p:cNvSpPr txBox="1"/>
          <p:nvPr/>
        </p:nvSpPr>
        <p:spPr>
          <a:xfrm>
            <a:off x="139826" y="2979108"/>
            <a:ext cx="3349780" cy="615553"/>
          </a:xfrm>
          <a:prstGeom prst="rect">
            <a:avLst/>
          </a:prstGeom>
          <a:noFill/>
        </p:spPr>
        <p:txBody>
          <a:bodyPr wrap="square" rtlCol="0">
            <a:spAutoFit/>
          </a:bodyPr>
          <a:lstStyle/>
          <a:p>
            <a:pPr>
              <a:spcBef>
                <a:spcPts val="10"/>
              </a:spcBef>
            </a:pPr>
            <a:r>
              <a:rPr lang="fr-FR" sz="1400" dirty="0">
                <a:solidFill>
                  <a:schemeClr val="bg1"/>
                </a:solidFill>
                <a:latin typeface="Roboto Light" panose="02000000000000000000" pitchFamily="2" charset="0"/>
              </a:rPr>
              <a:t>Engagements et recommandations</a:t>
            </a:r>
          </a:p>
          <a:p>
            <a:pPr>
              <a:spcBef>
                <a:spcPts val="10"/>
              </a:spcBef>
            </a:pPr>
            <a:r>
              <a:rPr lang="fr-FR" sz="1000" dirty="0">
                <a:solidFill>
                  <a:schemeClr val="accent1">
                    <a:lumMod val="60000"/>
                    <a:lumOff val="40000"/>
                  </a:schemeClr>
                </a:solidFill>
                <a:latin typeface="Roboto Light" panose="02000000000000000000" pitchFamily="2" charset="0"/>
              </a:rPr>
              <a:t>Que faire?</a:t>
            </a:r>
          </a:p>
          <a:p>
            <a:pPr>
              <a:spcBef>
                <a:spcPts val="10"/>
              </a:spcBef>
            </a:pPr>
            <a:endParaRPr lang="fr-FR" sz="1000" dirty="0">
              <a:solidFill>
                <a:schemeClr val="accent1">
                  <a:lumMod val="60000"/>
                  <a:lumOff val="40000"/>
                </a:schemeClr>
              </a:solidFill>
              <a:latin typeface="Roboto Light" panose="02000000000000000000" pitchFamily="2" charset="0"/>
            </a:endParaRPr>
          </a:p>
        </p:txBody>
      </p:sp>
      <p:sp>
        <p:nvSpPr>
          <p:cNvPr id="43" name="TextBox 51">
            <a:extLst>
              <a:ext uri="{FF2B5EF4-FFF2-40B4-BE49-F238E27FC236}">
                <a16:creationId xmlns:a16="http://schemas.microsoft.com/office/drawing/2014/main" id="{2E5AA1BD-D4DC-4400-9AA8-14D05DE4CE56}"/>
              </a:ext>
            </a:extLst>
          </p:cNvPr>
          <p:cNvSpPr txBox="1"/>
          <p:nvPr/>
        </p:nvSpPr>
        <p:spPr>
          <a:xfrm>
            <a:off x="117446" y="3796747"/>
            <a:ext cx="3349780" cy="615553"/>
          </a:xfrm>
          <a:prstGeom prst="rect">
            <a:avLst/>
          </a:prstGeom>
          <a:noFill/>
        </p:spPr>
        <p:txBody>
          <a:bodyPr wrap="square" rtlCol="0">
            <a:spAutoFit/>
          </a:bodyPr>
          <a:lstStyle/>
          <a:p>
            <a:pPr>
              <a:spcBef>
                <a:spcPts val="10"/>
              </a:spcBef>
            </a:pPr>
            <a:r>
              <a:rPr lang="fr-FR" sz="1400" dirty="0">
                <a:solidFill>
                  <a:schemeClr val="bg1"/>
                </a:solidFill>
                <a:latin typeface="Roboto Light" panose="02000000000000000000" pitchFamily="2" charset="0"/>
              </a:rPr>
              <a:t>Création de l’outil</a:t>
            </a:r>
          </a:p>
          <a:p>
            <a:r>
              <a:rPr lang="fr-FR" sz="1000" dirty="0">
                <a:solidFill>
                  <a:schemeClr val="accent1">
                    <a:lumMod val="60000"/>
                    <a:lumOff val="40000"/>
                  </a:schemeClr>
                </a:solidFill>
                <a:latin typeface="Roboto Light" panose="02000000000000000000" pitchFamily="2" charset="0"/>
              </a:rPr>
              <a:t>Comment procéder pour la mise en place de l’outil?</a:t>
            </a:r>
          </a:p>
          <a:p>
            <a:pPr>
              <a:spcBef>
                <a:spcPts val="10"/>
              </a:spcBef>
            </a:pPr>
            <a:endParaRPr lang="fr-FR" sz="1000" dirty="0">
              <a:solidFill>
                <a:schemeClr val="accent1">
                  <a:lumMod val="60000"/>
                  <a:lumOff val="40000"/>
                </a:schemeClr>
              </a:solidFill>
              <a:latin typeface="Roboto Light" panose="02000000000000000000" pitchFamily="2" charset="0"/>
            </a:endParaRPr>
          </a:p>
        </p:txBody>
      </p:sp>
    </p:spTree>
    <p:extLst>
      <p:ext uri="{BB962C8B-B14F-4D97-AF65-F5344CB8AC3E}">
        <p14:creationId xmlns:p14="http://schemas.microsoft.com/office/powerpoint/2010/main" val="2246802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94638" cy="6858000"/>
          </a:xfrm>
          <a:prstGeom prst="rect">
            <a:avLst/>
          </a:prstGeom>
          <a:solidFill>
            <a:srgbClr val="0056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TextBox 18"/>
          <p:cNvSpPr txBox="1"/>
          <p:nvPr/>
        </p:nvSpPr>
        <p:spPr>
          <a:xfrm>
            <a:off x="11331723" y="6487730"/>
            <a:ext cx="510205" cy="215444"/>
          </a:xfrm>
          <a:prstGeom prst="rect">
            <a:avLst/>
          </a:prstGeom>
          <a:solidFill>
            <a:srgbClr val="005691"/>
          </a:solidFill>
        </p:spPr>
        <p:txBody>
          <a:bodyPr wrap="square" rtlCol="0">
            <a:spAutoFit/>
          </a:bodyPr>
          <a:lstStyle/>
          <a:p>
            <a:pPr algn="r">
              <a:spcBef>
                <a:spcPts val="10"/>
              </a:spcBef>
            </a:pPr>
            <a:r>
              <a:rPr lang="fr-FR" sz="800" dirty="0">
                <a:solidFill>
                  <a:schemeClr val="bg1"/>
                </a:solidFill>
                <a:latin typeface="Roboto Light" panose="02000000000000000000" pitchFamily="2" charset="0"/>
                <a:ea typeface="Roboto Light" panose="02000000000000000000" pitchFamily="2" charset="0"/>
              </a:rPr>
              <a:t>4</a:t>
            </a:r>
          </a:p>
        </p:txBody>
      </p:sp>
      <p:cxnSp>
        <p:nvCxnSpPr>
          <p:cNvPr id="14" name="Straight Connector 13"/>
          <p:cNvCxnSpPr/>
          <p:nvPr/>
        </p:nvCxnSpPr>
        <p:spPr>
          <a:xfrm>
            <a:off x="216126" y="6495913"/>
            <a:ext cx="327600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B2145184-BD9A-49F2-AEB8-E6DEB174C2AB}"/>
              </a:ext>
            </a:extLst>
          </p:cNvPr>
          <p:cNvSpPr txBox="1"/>
          <p:nvPr/>
        </p:nvSpPr>
        <p:spPr>
          <a:xfrm>
            <a:off x="117446" y="6481859"/>
            <a:ext cx="2650920" cy="246221"/>
          </a:xfrm>
          <a:prstGeom prst="rect">
            <a:avLst/>
          </a:prstGeom>
          <a:noFill/>
        </p:spPr>
        <p:txBody>
          <a:bodyPr wrap="square" rtlCol="0">
            <a:spAutoFit/>
          </a:bodyPr>
          <a:lstStyle/>
          <a:p>
            <a:r>
              <a:rPr lang="fr-FR" sz="1000" dirty="0">
                <a:solidFill>
                  <a:schemeClr val="bg1"/>
                </a:solidFill>
                <a:latin typeface="Roboto Thin" pitchFamily="2" charset="0"/>
                <a:ea typeface="Roboto Thin" pitchFamily="2" charset="0"/>
              </a:rPr>
              <a:t>Information Management </a:t>
            </a:r>
            <a:r>
              <a:rPr lang="fr-FR" sz="1000" dirty="0" err="1">
                <a:solidFill>
                  <a:schemeClr val="bg1"/>
                </a:solidFill>
                <a:latin typeface="Roboto Thin" pitchFamily="2" charset="0"/>
                <a:ea typeface="Roboto Thin" pitchFamily="2" charset="0"/>
              </a:rPr>
              <a:t>Working</a:t>
            </a:r>
            <a:r>
              <a:rPr lang="fr-FR" sz="1000" dirty="0">
                <a:solidFill>
                  <a:schemeClr val="bg1"/>
                </a:solidFill>
                <a:latin typeface="Roboto Thin" pitchFamily="2" charset="0"/>
                <a:ea typeface="Roboto Thin" pitchFamily="2" charset="0"/>
              </a:rPr>
              <a:t> Group</a:t>
            </a:r>
          </a:p>
        </p:txBody>
      </p:sp>
      <p:sp>
        <p:nvSpPr>
          <p:cNvPr id="16" name="TextBox 15">
            <a:extLst>
              <a:ext uri="{FF2B5EF4-FFF2-40B4-BE49-F238E27FC236}">
                <a16:creationId xmlns:a16="http://schemas.microsoft.com/office/drawing/2014/main" id="{649CC3E9-9CAD-4135-B062-950313A51389}"/>
              </a:ext>
            </a:extLst>
          </p:cNvPr>
          <p:cNvSpPr txBox="1"/>
          <p:nvPr/>
        </p:nvSpPr>
        <p:spPr>
          <a:xfrm>
            <a:off x="100668" y="6112765"/>
            <a:ext cx="2650920" cy="461665"/>
          </a:xfrm>
          <a:prstGeom prst="rect">
            <a:avLst/>
          </a:prstGeom>
          <a:noFill/>
        </p:spPr>
        <p:txBody>
          <a:bodyPr wrap="square" rtlCol="0">
            <a:spAutoFit/>
          </a:bodyPr>
          <a:lstStyle/>
          <a:p>
            <a:r>
              <a:rPr lang="fr-FR" sz="2400" dirty="0">
                <a:solidFill>
                  <a:schemeClr val="bg1"/>
                </a:solidFill>
                <a:latin typeface="Roboto Condensed Light" panose="02000000000000000000" pitchFamily="2" charset="0"/>
                <a:ea typeface="Roboto Condensed Light" panose="02000000000000000000" pitchFamily="2" charset="0"/>
              </a:rPr>
              <a:t>IMWG</a:t>
            </a:r>
            <a:endParaRPr lang="fr-FR" sz="2000" dirty="0">
              <a:solidFill>
                <a:schemeClr val="bg1"/>
              </a:solidFill>
              <a:latin typeface="Roboto Condensed Light" panose="02000000000000000000" pitchFamily="2" charset="0"/>
              <a:ea typeface="Roboto Condensed Light" panose="02000000000000000000" pitchFamily="2" charset="0"/>
            </a:endParaRPr>
          </a:p>
        </p:txBody>
      </p:sp>
      <p:sp>
        <p:nvSpPr>
          <p:cNvPr id="21" name="TextBox 20">
            <a:extLst>
              <a:ext uri="{FF2B5EF4-FFF2-40B4-BE49-F238E27FC236}">
                <a16:creationId xmlns:a16="http://schemas.microsoft.com/office/drawing/2014/main" id="{C125BB38-D28E-47D7-BF7D-95455FC92F04}"/>
              </a:ext>
            </a:extLst>
          </p:cNvPr>
          <p:cNvSpPr txBox="1"/>
          <p:nvPr/>
        </p:nvSpPr>
        <p:spPr>
          <a:xfrm>
            <a:off x="0" y="121023"/>
            <a:ext cx="3494635" cy="553998"/>
          </a:xfrm>
          <a:prstGeom prst="rect">
            <a:avLst/>
          </a:prstGeom>
          <a:noFill/>
        </p:spPr>
        <p:txBody>
          <a:bodyPr wrap="square" rtlCol="0">
            <a:spAutoFit/>
          </a:bodyPr>
          <a:lstStyle/>
          <a:p>
            <a:pPr algn="r">
              <a:spcBef>
                <a:spcPts val="10"/>
              </a:spcBef>
            </a:pPr>
            <a:r>
              <a:rPr lang="fr-FR" sz="2000" dirty="0">
                <a:solidFill>
                  <a:schemeClr val="bg1"/>
                </a:solidFill>
                <a:latin typeface="Roboto Light" panose="02000000000000000000" pitchFamily="2" charset="0"/>
                <a:ea typeface="Roboto Light" panose="02000000000000000000" pitchFamily="2" charset="0"/>
              </a:rPr>
              <a:t>AGENDA</a:t>
            </a:r>
            <a:endParaRPr lang="fr-FR" sz="1100" dirty="0">
              <a:solidFill>
                <a:schemeClr val="bg1"/>
              </a:solidFill>
              <a:latin typeface="Roboto Light" panose="02000000000000000000" pitchFamily="2" charset="0"/>
              <a:ea typeface="Roboto Light" panose="02000000000000000000" pitchFamily="2" charset="0"/>
            </a:endParaRPr>
          </a:p>
          <a:p>
            <a:pPr algn="r"/>
            <a:r>
              <a:rPr lang="fr-FR" sz="1000" dirty="0">
                <a:solidFill>
                  <a:schemeClr val="accent1">
                    <a:lumMod val="40000"/>
                    <a:lumOff val="60000"/>
                  </a:schemeClr>
                </a:solidFill>
                <a:latin typeface="Roboto Light" panose="02000000000000000000" pitchFamily="2" charset="0"/>
                <a:ea typeface="Roboto Light" panose="02000000000000000000" pitchFamily="2" charset="0"/>
              </a:rPr>
              <a:t>Points à préparer pour la retraite IMWG</a:t>
            </a:r>
          </a:p>
        </p:txBody>
      </p:sp>
      <p:pic>
        <p:nvPicPr>
          <p:cNvPr id="24" name="Picture 23">
            <a:extLst>
              <a:ext uri="{FF2B5EF4-FFF2-40B4-BE49-F238E27FC236}">
                <a16:creationId xmlns:a16="http://schemas.microsoft.com/office/drawing/2014/main" id="{660C8908-9DBC-44F5-AE59-EF6AADAC3C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27631" y="121020"/>
            <a:ext cx="335325" cy="335325"/>
          </a:xfrm>
          <a:prstGeom prst="rect">
            <a:avLst/>
          </a:prstGeom>
        </p:spPr>
      </p:pic>
      <p:sp>
        <p:nvSpPr>
          <p:cNvPr id="27" name="TextBox 26">
            <a:extLst>
              <a:ext uri="{FF2B5EF4-FFF2-40B4-BE49-F238E27FC236}">
                <a16:creationId xmlns:a16="http://schemas.microsoft.com/office/drawing/2014/main" id="{862CCB6D-74E0-425F-8D7F-1699B1635052}"/>
              </a:ext>
            </a:extLst>
          </p:cNvPr>
          <p:cNvSpPr txBox="1"/>
          <p:nvPr/>
        </p:nvSpPr>
        <p:spPr>
          <a:xfrm>
            <a:off x="3613715" y="619538"/>
            <a:ext cx="8180178" cy="769441"/>
          </a:xfrm>
          <a:prstGeom prst="rect">
            <a:avLst/>
          </a:prstGeom>
          <a:noFill/>
        </p:spPr>
        <p:txBody>
          <a:bodyPr wrap="square" rtlCol="0">
            <a:spAutoFit/>
          </a:bodyPr>
          <a:lstStyle/>
          <a:p>
            <a:pPr algn="ctr">
              <a:spcBef>
                <a:spcPts val="10"/>
              </a:spcBef>
            </a:pPr>
            <a:r>
              <a:rPr lang="fr-FR" sz="3200" dirty="0">
                <a:solidFill>
                  <a:srgbClr val="005691"/>
                </a:solidFill>
                <a:latin typeface="Roboto Light" panose="02000000000000000000" pitchFamily="2" charset="0"/>
                <a:ea typeface="Roboto Light" panose="02000000000000000000" pitchFamily="2" charset="0"/>
              </a:rPr>
              <a:t>Engagement et recommandations</a:t>
            </a:r>
            <a:endParaRPr lang="fr-FR" sz="1600" dirty="0">
              <a:solidFill>
                <a:srgbClr val="005691"/>
              </a:solidFill>
              <a:latin typeface="Roboto Light" panose="02000000000000000000" pitchFamily="2" charset="0"/>
              <a:ea typeface="Roboto Light" panose="02000000000000000000" pitchFamily="2" charset="0"/>
            </a:endParaRPr>
          </a:p>
          <a:p>
            <a:pPr algn="ctr">
              <a:spcBef>
                <a:spcPts val="10"/>
              </a:spcBef>
            </a:pPr>
            <a:r>
              <a:rPr lang="fr-FR" sz="1200" dirty="0">
                <a:latin typeface="Roboto Light" panose="02000000000000000000" pitchFamily="2" charset="0"/>
                <a:ea typeface="Roboto Light" panose="02000000000000000000" pitchFamily="2" charset="0"/>
              </a:rPr>
              <a:t>Que faut il faire?</a:t>
            </a:r>
          </a:p>
        </p:txBody>
      </p:sp>
      <p:pic>
        <p:nvPicPr>
          <p:cNvPr id="44" name="Picture 43">
            <a:extLst>
              <a:ext uri="{FF2B5EF4-FFF2-40B4-BE49-F238E27FC236}">
                <a16:creationId xmlns:a16="http://schemas.microsoft.com/office/drawing/2014/main" id="{142E2FFC-C8C5-4108-9D28-02EDB18EAE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66379" y="110587"/>
            <a:ext cx="562774" cy="562774"/>
          </a:xfrm>
          <a:prstGeom prst="rect">
            <a:avLst/>
          </a:prstGeom>
        </p:spPr>
      </p:pic>
      <p:sp>
        <p:nvSpPr>
          <p:cNvPr id="20" name="Rectangle 19">
            <a:extLst>
              <a:ext uri="{FF2B5EF4-FFF2-40B4-BE49-F238E27FC236}">
                <a16:creationId xmlns:a16="http://schemas.microsoft.com/office/drawing/2014/main" id="{5A187EC5-38F6-457D-88F3-E4D1D69A86EF}"/>
              </a:ext>
            </a:extLst>
          </p:cNvPr>
          <p:cNvSpPr/>
          <p:nvPr/>
        </p:nvSpPr>
        <p:spPr>
          <a:xfrm>
            <a:off x="0" y="0"/>
            <a:ext cx="3494638" cy="6858000"/>
          </a:xfrm>
          <a:prstGeom prst="rect">
            <a:avLst/>
          </a:prstGeom>
          <a:solidFill>
            <a:srgbClr val="0056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TextBox 14">
            <a:extLst>
              <a:ext uri="{FF2B5EF4-FFF2-40B4-BE49-F238E27FC236}">
                <a16:creationId xmlns:a16="http://schemas.microsoft.com/office/drawing/2014/main" id="{CAAD3EA0-E6F5-4614-B207-AF6B8EBF0EBD}"/>
              </a:ext>
            </a:extLst>
          </p:cNvPr>
          <p:cNvSpPr txBox="1"/>
          <p:nvPr/>
        </p:nvSpPr>
        <p:spPr>
          <a:xfrm>
            <a:off x="269846" y="6634259"/>
            <a:ext cx="2650920" cy="246221"/>
          </a:xfrm>
          <a:prstGeom prst="rect">
            <a:avLst/>
          </a:prstGeom>
          <a:noFill/>
        </p:spPr>
        <p:txBody>
          <a:bodyPr wrap="square" rtlCol="0">
            <a:spAutoFit/>
          </a:bodyPr>
          <a:lstStyle/>
          <a:p>
            <a:r>
              <a:rPr lang="fr-FR" sz="1000" dirty="0">
                <a:solidFill>
                  <a:schemeClr val="bg1"/>
                </a:solidFill>
                <a:latin typeface="Roboto Condensed Light" panose="02000000000000000000" pitchFamily="2" charset="0"/>
                <a:ea typeface="Roboto Condensed Light" panose="02000000000000000000" pitchFamily="2" charset="0"/>
              </a:rPr>
              <a:t>HPC </a:t>
            </a:r>
            <a:r>
              <a:rPr lang="fr-FR" sz="1000" dirty="0" err="1">
                <a:solidFill>
                  <a:schemeClr val="bg1"/>
                </a:solidFill>
                <a:latin typeface="Roboto Condensed Light" panose="02000000000000000000" pitchFamily="2" charset="0"/>
                <a:ea typeface="Roboto Condensed Light" panose="02000000000000000000" pitchFamily="2" charset="0"/>
              </a:rPr>
              <a:t>Calcultor</a:t>
            </a:r>
            <a:r>
              <a:rPr lang="fr-FR" sz="1000" dirty="0">
                <a:solidFill>
                  <a:schemeClr val="bg1"/>
                </a:solidFill>
                <a:latin typeface="Roboto Condensed Light" panose="02000000000000000000" pitchFamily="2" charset="0"/>
                <a:ea typeface="Roboto Condensed Light" panose="02000000000000000000" pitchFamily="2" charset="0"/>
              </a:rPr>
              <a:t> </a:t>
            </a:r>
            <a:endParaRPr lang="fr-FR" sz="1000" dirty="0">
              <a:solidFill>
                <a:schemeClr val="bg1"/>
              </a:solidFill>
              <a:latin typeface="Roboto Thin" pitchFamily="2" charset="0"/>
              <a:ea typeface="Roboto Thin" pitchFamily="2" charset="0"/>
            </a:endParaRPr>
          </a:p>
        </p:txBody>
      </p:sp>
      <p:sp>
        <p:nvSpPr>
          <p:cNvPr id="34" name="TextBox 15">
            <a:extLst>
              <a:ext uri="{FF2B5EF4-FFF2-40B4-BE49-F238E27FC236}">
                <a16:creationId xmlns:a16="http://schemas.microsoft.com/office/drawing/2014/main" id="{F5B4912D-5352-414E-8C2E-C0559C77427F}"/>
              </a:ext>
            </a:extLst>
          </p:cNvPr>
          <p:cNvSpPr txBox="1"/>
          <p:nvPr/>
        </p:nvSpPr>
        <p:spPr>
          <a:xfrm>
            <a:off x="253068" y="6265165"/>
            <a:ext cx="2650920" cy="461665"/>
          </a:xfrm>
          <a:prstGeom prst="rect">
            <a:avLst/>
          </a:prstGeom>
          <a:noFill/>
        </p:spPr>
        <p:txBody>
          <a:bodyPr wrap="square" rtlCol="0">
            <a:spAutoFit/>
          </a:bodyPr>
          <a:lstStyle/>
          <a:p>
            <a:r>
              <a:rPr lang="fr-FR" sz="2400" dirty="0">
                <a:solidFill>
                  <a:schemeClr val="bg1"/>
                </a:solidFill>
                <a:latin typeface="Roboto Condensed Light" panose="02000000000000000000" pitchFamily="2" charset="0"/>
                <a:ea typeface="Roboto Condensed Light" panose="02000000000000000000" pitchFamily="2" charset="0"/>
              </a:rPr>
              <a:t>IMWG</a:t>
            </a:r>
            <a:endParaRPr lang="fr-FR" sz="2000" dirty="0">
              <a:solidFill>
                <a:schemeClr val="bg1"/>
              </a:solidFill>
              <a:latin typeface="Roboto Condensed Light" panose="02000000000000000000" pitchFamily="2" charset="0"/>
              <a:ea typeface="Roboto Condensed Light" panose="02000000000000000000" pitchFamily="2" charset="0"/>
            </a:endParaRPr>
          </a:p>
        </p:txBody>
      </p:sp>
      <p:cxnSp>
        <p:nvCxnSpPr>
          <p:cNvPr id="35" name="Straight Connector 29">
            <a:extLst>
              <a:ext uri="{FF2B5EF4-FFF2-40B4-BE49-F238E27FC236}">
                <a16:creationId xmlns:a16="http://schemas.microsoft.com/office/drawing/2014/main" id="{E0F0502E-476F-4DBB-8E6E-B8A85EDCF21D}"/>
              </a:ext>
            </a:extLst>
          </p:cNvPr>
          <p:cNvCxnSpPr/>
          <p:nvPr/>
        </p:nvCxnSpPr>
        <p:spPr>
          <a:xfrm>
            <a:off x="206153" y="6648313"/>
            <a:ext cx="3276000" cy="0"/>
          </a:xfrm>
          <a:prstGeom prst="line">
            <a:avLst/>
          </a:prstGeom>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DCBC5C1E-CC81-4D86-ACCA-2CA3AA23E5AB}"/>
              </a:ext>
            </a:extLst>
          </p:cNvPr>
          <p:cNvSpPr txBox="1"/>
          <p:nvPr/>
        </p:nvSpPr>
        <p:spPr>
          <a:xfrm>
            <a:off x="3570272" y="1407687"/>
            <a:ext cx="8271656" cy="338554"/>
          </a:xfrm>
          <a:prstGeom prst="rect">
            <a:avLst/>
          </a:prstGeom>
          <a:solidFill>
            <a:srgbClr val="E9F2FB"/>
          </a:solidFill>
        </p:spPr>
        <p:txBody>
          <a:bodyPr wrap="square" rtlCol="0">
            <a:spAutoFit/>
          </a:bodyPr>
          <a:lstStyle/>
          <a:p>
            <a:pPr>
              <a:spcBef>
                <a:spcPts val="10"/>
              </a:spcBef>
            </a:pPr>
            <a:r>
              <a:rPr lang="fr-FR" sz="1600" dirty="0">
                <a:solidFill>
                  <a:srgbClr val="005691"/>
                </a:solidFill>
                <a:latin typeface="Roboto" panose="02000000000000000000" pitchFamily="2" charset="0"/>
                <a:ea typeface="Roboto" panose="02000000000000000000" pitchFamily="2" charset="0"/>
              </a:rPr>
              <a:t>… </a:t>
            </a:r>
            <a:r>
              <a:rPr lang="fr-FR" sz="1600" dirty="0">
                <a:solidFill>
                  <a:srgbClr val="005691"/>
                </a:solidFill>
                <a:latin typeface="Roboto Condensed Light" panose="02000000000000000000" pitchFamily="2" charset="0"/>
                <a:ea typeface="Roboto Condensed Light" panose="02000000000000000000" pitchFamily="2" charset="0"/>
              </a:rPr>
              <a:t>Les données de base</a:t>
            </a:r>
          </a:p>
        </p:txBody>
      </p:sp>
      <p:sp>
        <p:nvSpPr>
          <p:cNvPr id="40" name="TextBox 39">
            <a:extLst>
              <a:ext uri="{FF2B5EF4-FFF2-40B4-BE49-F238E27FC236}">
                <a16:creationId xmlns:a16="http://schemas.microsoft.com/office/drawing/2014/main" id="{7B515E43-ECD2-4E00-9DDB-1AA087F1D56E}"/>
              </a:ext>
            </a:extLst>
          </p:cNvPr>
          <p:cNvSpPr txBox="1"/>
          <p:nvPr/>
        </p:nvSpPr>
        <p:spPr>
          <a:xfrm>
            <a:off x="3534418" y="1801163"/>
            <a:ext cx="8338771" cy="1277273"/>
          </a:xfrm>
          <a:prstGeom prst="rect">
            <a:avLst/>
          </a:prstGeom>
          <a:noFill/>
        </p:spPr>
        <p:txBody>
          <a:bodyPr wrap="square" rtlCol="0">
            <a:spAutoFit/>
          </a:bodyPr>
          <a:lstStyle/>
          <a:p>
            <a:pPr>
              <a:spcBef>
                <a:spcPts val="10"/>
              </a:spcBef>
            </a:pPr>
            <a:endParaRPr lang="fr-FR" sz="1100" dirty="0">
              <a:solidFill>
                <a:schemeClr val="tx1">
                  <a:lumMod val="85000"/>
                  <a:lumOff val="15000"/>
                </a:schemeClr>
              </a:solidFill>
              <a:latin typeface="Roboto Light" panose="02000000000000000000" pitchFamily="2" charset="0"/>
              <a:ea typeface="Roboto Light" panose="02000000000000000000" pitchFamily="2" charset="0"/>
            </a:endParaRP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Organisation du recensement au niveau national;</a:t>
            </a: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Couverture totale des données MSNA en cas d’absence du recensement;</a:t>
            </a: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Proposer à l’INS des désagrégation sectorielles données de la population;</a:t>
            </a: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Absence des données INC récente (ex les données 2020 de l’INC ont été utilisé pour le HPC 2023);</a:t>
            </a: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Utilisation des données </a:t>
            </a:r>
            <a:r>
              <a:rPr lang="fr-FR" sz="1100" dirty="0" err="1">
                <a:solidFill>
                  <a:schemeClr val="tx1">
                    <a:lumMod val="85000"/>
                    <a:lumOff val="15000"/>
                  </a:schemeClr>
                </a:solidFill>
                <a:latin typeface="Roboto Light" panose="02000000000000000000" pitchFamily="2" charset="0"/>
                <a:ea typeface="Roboto Light" panose="02000000000000000000" pitchFamily="2" charset="0"/>
              </a:rPr>
              <a:t>IDPs</a:t>
            </a:r>
            <a:r>
              <a:rPr lang="fr-FR" sz="1100" dirty="0">
                <a:solidFill>
                  <a:schemeClr val="tx1">
                    <a:lumMod val="85000"/>
                    <a:lumOff val="15000"/>
                  </a:schemeClr>
                </a:solidFill>
                <a:latin typeface="Roboto Light" panose="02000000000000000000" pitchFamily="2" charset="0"/>
                <a:ea typeface="Roboto Light" panose="02000000000000000000" pitchFamily="2" charset="0"/>
              </a:rPr>
              <a:t> arrêté en Décembre;</a:t>
            </a:r>
            <a:endParaRPr lang="en-US" sz="1100" dirty="0">
              <a:solidFill>
                <a:schemeClr val="tx1">
                  <a:lumMod val="85000"/>
                  <a:lumOff val="15000"/>
                </a:schemeClr>
              </a:solidFill>
              <a:latin typeface="Roboto Light" panose="02000000000000000000" pitchFamily="2" charset="0"/>
              <a:ea typeface="Roboto Light" panose="02000000000000000000" pitchFamily="2" charset="0"/>
            </a:endParaRPr>
          </a:p>
          <a:p>
            <a:pPr>
              <a:spcBef>
                <a:spcPts val="10"/>
              </a:spcBef>
            </a:pPr>
            <a:endParaRPr lang="fr-FR" sz="1100" dirty="0">
              <a:solidFill>
                <a:schemeClr val="tx1">
                  <a:lumMod val="85000"/>
                  <a:lumOff val="15000"/>
                </a:schemeClr>
              </a:solidFill>
              <a:latin typeface="Roboto Light" panose="02000000000000000000" pitchFamily="2" charset="0"/>
              <a:ea typeface="Roboto Light" panose="02000000000000000000" pitchFamily="2" charset="0"/>
            </a:endParaRPr>
          </a:p>
        </p:txBody>
      </p:sp>
      <p:sp>
        <p:nvSpPr>
          <p:cNvPr id="37" name="TextBox 36">
            <a:extLst>
              <a:ext uri="{FF2B5EF4-FFF2-40B4-BE49-F238E27FC236}">
                <a16:creationId xmlns:a16="http://schemas.microsoft.com/office/drawing/2014/main" id="{45BD5AB8-FE24-4D2F-B132-E7284326E17E}"/>
              </a:ext>
            </a:extLst>
          </p:cNvPr>
          <p:cNvSpPr txBox="1"/>
          <p:nvPr/>
        </p:nvSpPr>
        <p:spPr>
          <a:xfrm>
            <a:off x="3598085" y="3442559"/>
            <a:ext cx="8271656" cy="338554"/>
          </a:xfrm>
          <a:prstGeom prst="rect">
            <a:avLst/>
          </a:prstGeom>
          <a:solidFill>
            <a:srgbClr val="E9F2FB"/>
          </a:solidFill>
        </p:spPr>
        <p:txBody>
          <a:bodyPr wrap="square" rtlCol="0">
            <a:spAutoFit/>
          </a:bodyPr>
          <a:lstStyle/>
          <a:p>
            <a:pPr>
              <a:spcBef>
                <a:spcPts val="10"/>
              </a:spcBef>
            </a:pPr>
            <a:r>
              <a:rPr lang="fr-FR" sz="1600" dirty="0">
                <a:solidFill>
                  <a:srgbClr val="005691"/>
                </a:solidFill>
                <a:latin typeface="Roboto" panose="02000000000000000000" pitchFamily="2" charset="0"/>
                <a:ea typeface="Roboto" panose="02000000000000000000" pitchFamily="2" charset="0"/>
              </a:rPr>
              <a:t>… </a:t>
            </a:r>
            <a:r>
              <a:rPr lang="fr-FR" sz="1600" dirty="0">
                <a:solidFill>
                  <a:srgbClr val="005691"/>
                </a:solidFill>
                <a:latin typeface="Roboto Condensed Light" panose="02000000000000000000" pitchFamily="2" charset="0"/>
                <a:ea typeface="Roboto Condensed Light" panose="02000000000000000000" pitchFamily="2" charset="0"/>
              </a:rPr>
              <a:t>Méthodologies sectorielles</a:t>
            </a:r>
          </a:p>
        </p:txBody>
      </p:sp>
      <p:sp>
        <p:nvSpPr>
          <p:cNvPr id="38" name="TextBox 37">
            <a:extLst>
              <a:ext uri="{FF2B5EF4-FFF2-40B4-BE49-F238E27FC236}">
                <a16:creationId xmlns:a16="http://schemas.microsoft.com/office/drawing/2014/main" id="{86E91090-3B92-4E4E-9089-41C438A307EB}"/>
              </a:ext>
            </a:extLst>
          </p:cNvPr>
          <p:cNvSpPr txBox="1"/>
          <p:nvPr/>
        </p:nvSpPr>
        <p:spPr>
          <a:xfrm>
            <a:off x="3562231" y="3836035"/>
            <a:ext cx="8338771" cy="1277273"/>
          </a:xfrm>
          <a:prstGeom prst="rect">
            <a:avLst/>
          </a:prstGeom>
          <a:noFill/>
        </p:spPr>
        <p:txBody>
          <a:bodyPr wrap="square" rtlCol="0">
            <a:spAutoFit/>
          </a:bodyPr>
          <a:lstStyle/>
          <a:p>
            <a:pPr>
              <a:spcBef>
                <a:spcPts val="10"/>
              </a:spcBef>
            </a:pPr>
            <a:endParaRPr lang="fr-FR" sz="1100" dirty="0">
              <a:solidFill>
                <a:schemeClr val="tx1">
                  <a:lumMod val="85000"/>
                  <a:lumOff val="15000"/>
                </a:schemeClr>
              </a:solidFill>
              <a:latin typeface="Roboto Light" panose="02000000000000000000" pitchFamily="2" charset="0"/>
              <a:ea typeface="Roboto Light" panose="02000000000000000000" pitchFamily="2" charset="0"/>
            </a:endParaRPr>
          </a:p>
          <a:p>
            <a:pPr marL="171450" lvl="0" indent="-171450">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Documenter suffisamment les méthodologies sectorielles ;</a:t>
            </a:r>
            <a:endParaRPr lang="en-US" sz="1100" dirty="0">
              <a:solidFill>
                <a:schemeClr val="tx1">
                  <a:lumMod val="85000"/>
                  <a:lumOff val="15000"/>
                </a:schemeClr>
              </a:solidFill>
              <a:latin typeface="Roboto Light" panose="02000000000000000000" pitchFamily="2" charset="0"/>
              <a:ea typeface="Roboto Light" panose="02000000000000000000" pitchFamily="2" charset="0"/>
            </a:endParaRPr>
          </a:p>
          <a:p>
            <a:pPr marL="171450" lvl="0" indent="-171450">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Mener des études pour la maitrise des ratios ;</a:t>
            </a:r>
          </a:p>
          <a:p>
            <a:pPr marL="171450" lvl="0" indent="-171450">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Réviser les méthodologies sectorielles pour s’adapter au situation des crises (faire participer les IM et </a:t>
            </a:r>
            <a:r>
              <a:rPr lang="fr-FR" sz="1100" dirty="0" err="1">
                <a:solidFill>
                  <a:schemeClr val="tx1">
                    <a:lumMod val="85000"/>
                    <a:lumOff val="15000"/>
                  </a:schemeClr>
                </a:solidFill>
                <a:latin typeface="Roboto Light" panose="02000000000000000000" pitchFamily="2" charset="0"/>
                <a:ea typeface="Roboto Light" panose="02000000000000000000" pitchFamily="2" charset="0"/>
              </a:rPr>
              <a:t>Colead</a:t>
            </a:r>
            <a:r>
              <a:rPr lang="fr-FR" sz="1100" dirty="0">
                <a:solidFill>
                  <a:schemeClr val="tx1">
                    <a:lumMod val="85000"/>
                    <a:lumOff val="15000"/>
                  </a:schemeClr>
                </a:solidFill>
                <a:latin typeface="Roboto Light" panose="02000000000000000000" pitchFamily="2" charset="0"/>
                <a:ea typeface="Roboto Light" panose="02000000000000000000" pitchFamily="2" charset="0"/>
              </a:rPr>
              <a:t>);</a:t>
            </a:r>
          </a:p>
          <a:p>
            <a:pPr marL="171450" lvl="0" indent="-171450">
              <a:buFont typeface="Arial" panose="020B0604020202020204" pitchFamily="34" charset="0"/>
              <a:buChar char="•"/>
            </a:pPr>
            <a:endParaRPr lang="en-US" sz="1100" dirty="0">
              <a:solidFill>
                <a:schemeClr val="tx1">
                  <a:lumMod val="85000"/>
                  <a:lumOff val="15000"/>
                </a:schemeClr>
              </a:solidFill>
              <a:latin typeface="Roboto Light" panose="02000000000000000000" pitchFamily="2" charset="0"/>
              <a:ea typeface="Roboto Light" panose="02000000000000000000" pitchFamily="2" charset="0"/>
            </a:endParaRPr>
          </a:p>
          <a:p>
            <a:pPr marL="171450" indent="-171450">
              <a:spcBef>
                <a:spcPts val="10"/>
              </a:spcBef>
              <a:buFont typeface="Arial" panose="020B0604020202020204" pitchFamily="34" charset="0"/>
              <a:buChar char="•"/>
            </a:pPr>
            <a:endParaRPr lang="fr-FR" sz="1100" dirty="0">
              <a:solidFill>
                <a:schemeClr val="tx1">
                  <a:lumMod val="85000"/>
                  <a:lumOff val="15000"/>
                </a:schemeClr>
              </a:solidFill>
              <a:latin typeface="Roboto Light" panose="02000000000000000000" pitchFamily="2" charset="0"/>
              <a:ea typeface="Roboto Light" panose="02000000000000000000" pitchFamily="2" charset="0"/>
            </a:endParaRPr>
          </a:p>
          <a:p>
            <a:pPr>
              <a:spcBef>
                <a:spcPts val="10"/>
              </a:spcBef>
            </a:pPr>
            <a:endParaRPr lang="fr-FR" sz="1100" dirty="0">
              <a:solidFill>
                <a:schemeClr val="tx1">
                  <a:lumMod val="85000"/>
                  <a:lumOff val="15000"/>
                </a:schemeClr>
              </a:solidFill>
              <a:latin typeface="Roboto Light" panose="02000000000000000000" pitchFamily="2" charset="0"/>
              <a:ea typeface="Roboto Light" panose="02000000000000000000" pitchFamily="2" charset="0"/>
            </a:endParaRPr>
          </a:p>
        </p:txBody>
      </p:sp>
      <p:sp>
        <p:nvSpPr>
          <p:cNvPr id="23" name="TextBox 10">
            <a:extLst>
              <a:ext uri="{FF2B5EF4-FFF2-40B4-BE49-F238E27FC236}">
                <a16:creationId xmlns:a16="http://schemas.microsoft.com/office/drawing/2014/main" id="{66512B53-8D0F-4908-849B-0ACE041F2342}"/>
              </a:ext>
            </a:extLst>
          </p:cNvPr>
          <p:cNvSpPr txBox="1"/>
          <p:nvPr/>
        </p:nvSpPr>
        <p:spPr>
          <a:xfrm>
            <a:off x="144854" y="1679148"/>
            <a:ext cx="3349782" cy="615553"/>
          </a:xfrm>
          <a:prstGeom prst="rect">
            <a:avLst/>
          </a:prstGeom>
          <a:noFill/>
        </p:spPr>
        <p:txBody>
          <a:bodyPr wrap="square" rtlCol="0">
            <a:spAutoFit/>
          </a:bodyPr>
          <a:lstStyle/>
          <a:p>
            <a:pPr>
              <a:spcBef>
                <a:spcPts val="10"/>
              </a:spcBef>
            </a:pPr>
            <a:r>
              <a:rPr lang="fr-FR" sz="1400" dirty="0">
                <a:solidFill>
                  <a:schemeClr val="bg1"/>
                </a:solidFill>
                <a:latin typeface="Roboto" panose="02000000000000000000" pitchFamily="2" charset="0"/>
                <a:ea typeface="Roboto" panose="02000000000000000000" pitchFamily="2" charset="0"/>
              </a:rPr>
              <a:t>Analyse de la situation?</a:t>
            </a:r>
            <a:endParaRPr lang="fr-FR" sz="1100" dirty="0">
              <a:solidFill>
                <a:schemeClr val="bg1"/>
              </a:solidFill>
              <a:latin typeface="Roboto" panose="02000000000000000000" pitchFamily="2" charset="0"/>
              <a:ea typeface="Roboto" panose="02000000000000000000" pitchFamily="2" charset="0"/>
            </a:endParaRPr>
          </a:p>
          <a:p>
            <a:r>
              <a:rPr lang="fr-FR" sz="1000" dirty="0">
                <a:solidFill>
                  <a:schemeClr val="accent1">
                    <a:lumMod val="60000"/>
                    <a:lumOff val="40000"/>
                  </a:schemeClr>
                </a:solidFill>
                <a:latin typeface="Roboto Light" panose="02000000000000000000" pitchFamily="2" charset="0"/>
              </a:rPr>
              <a:t>C’est quoi HPC </a:t>
            </a:r>
            <a:r>
              <a:rPr lang="fr-FR" sz="1000" dirty="0" err="1">
                <a:solidFill>
                  <a:schemeClr val="accent1">
                    <a:lumMod val="60000"/>
                    <a:lumOff val="40000"/>
                  </a:schemeClr>
                </a:solidFill>
                <a:latin typeface="Roboto Light" panose="02000000000000000000" pitchFamily="2" charset="0"/>
              </a:rPr>
              <a:t>Calculator</a:t>
            </a:r>
            <a:r>
              <a:rPr lang="fr-FR" sz="1000" dirty="0">
                <a:solidFill>
                  <a:schemeClr val="accent1">
                    <a:lumMod val="60000"/>
                    <a:lumOff val="40000"/>
                  </a:schemeClr>
                </a:solidFill>
                <a:latin typeface="Roboto Light" panose="02000000000000000000" pitchFamily="2" charset="0"/>
              </a:rPr>
              <a:t>?</a:t>
            </a:r>
          </a:p>
          <a:p>
            <a:r>
              <a:rPr lang="fr-FR" sz="1000" dirty="0">
                <a:solidFill>
                  <a:schemeClr val="accent4">
                    <a:lumMod val="20000"/>
                    <a:lumOff val="80000"/>
                  </a:schemeClr>
                </a:solidFill>
                <a:latin typeface="Roboto Light" panose="02000000000000000000" pitchFamily="2" charset="0"/>
                <a:ea typeface="Roboto Light" panose="02000000000000000000" pitchFamily="2" charset="0"/>
              </a:rPr>
              <a:t> </a:t>
            </a:r>
          </a:p>
        </p:txBody>
      </p:sp>
      <p:sp>
        <p:nvSpPr>
          <p:cNvPr id="25" name="TextBox 12">
            <a:extLst>
              <a:ext uri="{FF2B5EF4-FFF2-40B4-BE49-F238E27FC236}">
                <a16:creationId xmlns:a16="http://schemas.microsoft.com/office/drawing/2014/main" id="{66DD6333-D818-4340-84FB-7ACB85BC97DB}"/>
              </a:ext>
            </a:extLst>
          </p:cNvPr>
          <p:cNvSpPr txBox="1"/>
          <p:nvPr/>
        </p:nvSpPr>
        <p:spPr>
          <a:xfrm>
            <a:off x="139826" y="2250170"/>
            <a:ext cx="3349784" cy="461665"/>
          </a:xfrm>
          <a:prstGeom prst="rect">
            <a:avLst/>
          </a:prstGeom>
          <a:noFill/>
        </p:spPr>
        <p:txBody>
          <a:bodyPr wrap="square" rtlCol="0">
            <a:spAutoFit/>
          </a:bodyPr>
          <a:lstStyle>
            <a:defPPr>
              <a:defRPr lang="fr-FR"/>
            </a:defPPr>
            <a:lvl1pPr>
              <a:spcBef>
                <a:spcPts val="10"/>
              </a:spcBef>
              <a:defRPr sz="1400">
                <a:solidFill>
                  <a:schemeClr val="bg1"/>
                </a:solidFill>
                <a:latin typeface="Roboto Light" panose="02000000000000000000" pitchFamily="2" charset="0"/>
                <a:ea typeface="Roboto Light" panose="02000000000000000000" pitchFamily="2" charset="0"/>
              </a:defRPr>
            </a:lvl1pPr>
          </a:lstStyle>
          <a:p>
            <a:r>
              <a:rPr lang="fr-FR" dirty="0"/>
              <a:t>Obstacles et difficultés</a:t>
            </a:r>
          </a:p>
          <a:p>
            <a:r>
              <a:rPr lang="fr-FR" sz="1000" dirty="0">
                <a:solidFill>
                  <a:schemeClr val="accent1">
                    <a:lumMod val="60000"/>
                    <a:lumOff val="40000"/>
                  </a:schemeClr>
                </a:solidFill>
                <a:ea typeface="+mn-ea"/>
              </a:rPr>
              <a:t>Quelle les difficultés?</a:t>
            </a:r>
            <a:endParaRPr lang="fr-FR" sz="1000" dirty="0">
              <a:solidFill>
                <a:schemeClr val="accent1">
                  <a:lumMod val="60000"/>
                  <a:lumOff val="40000"/>
                </a:schemeClr>
              </a:solidFill>
            </a:endParaRPr>
          </a:p>
        </p:txBody>
      </p:sp>
      <p:sp>
        <p:nvSpPr>
          <p:cNvPr id="26" name="TextBox 51">
            <a:extLst>
              <a:ext uri="{FF2B5EF4-FFF2-40B4-BE49-F238E27FC236}">
                <a16:creationId xmlns:a16="http://schemas.microsoft.com/office/drawing/2014/main" id="{F91D1A7E-145B-4604-B9E7-5564C75B37EE}"/>
              </a:ext>
            </a:extLst>
          </p:cNvPr>
          <p:cNvSpPr txBox="1"/>
          <p:nvPr/>
        </p:nvSpPr>
        <p:spPr>
          <a:xfrm>
            <a:off x="139826" y="2979108"/>
            <a:ext cx="3349780" cy="615553"/>
          </a:xfrm>
          <a:prstGeom prst="rect">
            <a:avLst/>
          </a:prstGeom>
          <a:noFill/>
        </p:spPr>
        <p:txBody>
          <a:bodyPr wrap="square" rtlCol="0">
            <a:spAutoFit/>
          </a:bodyPr>
          <a:lstStyle/>
          <a:p>
            <a:pPr>
              <a:spcBef>
                <a:spcPts val="10"/>
              </a:spcBef>
            </a:pPr>
            <a:r>
              <a:rPr lang="fr-FR" sz="1400" dirty="0">
                <a:solidFill>
                  <a:srgbClr val="FFC000"/>
                </a:solidFill>
                <a:latin typeface="Roboto" panose="02000000000000000000" pitchFamily="2" charset="0"/>
                <a:ea typeface="Roboto" panose="02000000000000000000" pitchFamily="2" charset="0"/>
              </a:rPr>
              <a:t>Engagements et recommandations</a:t>
            </a:r>
          </a:p>
          <a:p>
            <a:pPr>
              <a:spcBef>
                <a:spcPts val="10"/>
              </a:spcBef>
            </a:pPr>
            <a:r>
              <a:rPr lang="fr-FR" sz="1000" dirty="0">
                <a:solidFill>
                  <a:schemeClr val="accent4">
                    <a:lumMod val="20000"/>
                    <a:lumOff val="80000"/>
                  </a:schemeClr>
                </a:solidFill>
                <a:latin typeface="Roboto Light" panose="02000000000000000000" pitchFamily="2" charset="0"/>
              </a:rPr>
              <a:t>Que faire?</a:t>
            </a:r>
          </a:p>
          <a:p>
            <a:pPr>
              <a:spcBef>
                <a:spcPts val="10"/>
              </a:spcBef>
            </a:pPr>
            <a:endParaRPr lang="fr-FR" sz="1000" dirty="0">
              <a:solidFill>
                <a:schemeClr val="accent1">
                  <a:lumMod val="60000"/>
                  <a:lumOff val="40000"/>
                </a:schemeClr>
              </a:solidFill>
              <a:latin typeface="Roboto Light" panose="02000000000000000000" pitchFamily="2" charset="0"/>
            </a:endParaRPr>
          </a:p>
        </p:txBody>
      </p:sp>
      <p:sp>
        <p:nvSpPr>
          <p:cNvPr id="28" name="TextBox 51">
            <a:extLst>
              <a:ext uri="{FF2B5EF4-FFF2-40B4-BE49-F238E27FC236}">
                <a16:creationId xmlns:a16="http://schemas.microsoft.com/office/drawing/2014/main" id="{1CCF3CA1-F5FB-459A-BE2C-ABD32920C779}"/>
              </a:ext>
            </a:extLst>
          </p:cNvPr>
          <p:cNvSpPr txBox="1"/>
          <p:nvPr/>
        </p:nvSpPr>
        <p:spPr>
          <a:xfrm>
            <a:off x="117446" y="3796747"/>
            <a:ext cx="3349780" cy="615553"/>
          </a:xfrm>
          <a:prstGeom prst="rect">
            <a:avLst/>
          </a:prstGeom>
          <a:noFill/>
        </p:spPr>
        <p:txBody>
          <a:bodyPr wrap="square" rtlCol="0">
            <a:spAutoFit/>
          </a:bodyPr>
          <a:lstStyle/>
          <a:p>
            <a:pPr>
              <a:spcBef>
                <a:spcPts val="10"/>
              </a:spcBef>
            </a:pPr>
            <a:r>
              <a:rPr lang="fr-FR" sz="1400" dirty="0">
                <a:solidFill>
                  <a:schemeClr val="bg1"/>
                </a:solidFill>
                <a:latin typeface="Roboto Light" panose="02000000000000000000" pitchFamily="2" charset="0"/>
              </a:rPr>
              <a:t>Création de l’outil</a:t>
            </a:r>
          </a:p>
          <a:p>
            <a:r>
              <a:rPr lang="fr-FR" sz="1000" dirty="0">
                <a:solidFill>
                  <a:schemeClr val="accent1">
                    <a:lumMod val="60000"/>
                    <a:lumOff val="40000"/>
                  </a:schemeClr>
                </a:solidFill>
                <a:latin typeface="Roboto Light" panose="02000000000000000000" pitchFamily="2" charset="0"/>
              </a:rPr>
              <a:t>Comment procéder pour la mise en place de l’outil?</a:t>
            </a:r>
          </a:p>
          <a:p>
            <a:pPr>
              <a:spcBef>
                <a:spcPts val="10"/>
              </a:spcBef>
            </a:pPr>
            <a:endParaRPr lang="fr-FR" sz="1000" dirty="0">
              <a:solidFill>
                <a:schemeClr val="accent1">
                  <a:lumMod val="60000"/>
                  <a:lumOff val="40000"/>
                </a:schemeClr>
              </a:solidFill>
              <a:latin typeface="Roboto Light" panose="02000000000000000000" pitchFamily="2" charset="0"/>
            </a:endParaRPr>
          </a:p>
        </p:txBody>
      </p:sp>
    </p:spTree>
    <p:extLst>
      <p:ext uri="{BB962C8B-B14F-4D97-AF65-F5344CB8AC3E}">
        <p14:creationId xmlns:p14="http://schemas.microsoft.com/office/powerpoint/2010/main" val="100815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3494638" cy="6858000"/>
          </a:xfrm>
          <a:prstGeom prst="rect">
            <a:avLst/>
          </a:prstGeom>
          <a:solidFill>
            <a:srgbClr val="0056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TextBox 18"/>
          <p:cNvSpPr txBox="1"/>
          <p:nvPr/>
        </p:nvSpPr>
        <p:spPr>
          <a:xfrm>
            <a:off x="11331723" y="6487730"/>
            <a:ext cx="510205" cy="261610"/>
          </a:xfrm>
          <a:prstGeom prst="rect">
            <a:avLst/>
          </a:prstGeom>
          <a:solidFill>
            <a:srgbClr val="005691"/>
          </a:solidFill>
        </p:spPr>
        <p:txBody>
          <a:bodyPr wrap="square" rtlCol="0">
            <a:spAutoFit/>
          </a:bodyPr>
          <a:lstStyle/>
          <a:p>
            <a:pPr algn="r">
              <a:spcBef>
                <a:spcPts val="10"/>
              </a:spcBef>
            </a:pPr>
            <a:r>
              <a:rPr lang="fr-FR" sz="1100" dirty="0">
                <a:solidFill>
                  <a:schemeClr val="bg1"/>
                </a:solidFill>
                <a:latin typeface="Roboto Light" panose="02000000000000000000" pitchFamily="2" charset="0"/>
                <a:ea typeface="Roboto Light" panose="02000000000000000000" pitchFamily="2" charset="0"/>
              </a:rPr>
              <a:t>5</a:t>
            </a:r>
            <a:endParaRPr lang="fr-FR" sz="800" dirty="0">
              <a:solidFill>
                <a:schemeClr val="bg1"/>
              </a:solidFill>
              <a:latin typeface="Roboto Light" panose="02000000000000000000" pitchFamily="2" charset="0"/>
              <a:ea typeface="Roboto Light" panose="02000000000000000000" pitchFamily="2" charset="0"/>
            </a:endParaRPr>
          </a:p>
        </p:txBody>
      </p:sp>
      <p:cxnSp>
        <p:nvCxnSpPr>
          <p:cNvPr id="14" name="Straight Connector 13"/>
          <p:cNvCxnSpPr/>
          <p:nvPr/>
        </p:nvCxnSpPr>
        <p:spPr>
          <a:xfrm>
            <a:off x="216126" y="6495913"/>
            <a:ext cx="327600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B2145184-BD9A-49F2-AEB8-E6DEB174C2AB}"/>
              </a:ext>
            </a:extLst>
          </p:cNvPr>
          <p:cNvSpPr txBox="1"/>
          <p:nvPr/>
        </p:nvSpPr>
        <p:spPr>
          <a:xfrm>
            <a:off x="117446" y="6481859"/>
            <a:ext cx="2650920" cy="246221"/>
          </a:xfrm>
          <a:prstGeom prst="rect">
            <a:avLst/>
          </a:prstGeom>
          <a:noFill/>
        </p:spPr>
        <p:txBody>
          <a:bodyPr wrap="square" rtlCol="0">
            <a:spAutoFit/>
          </a:bodyPr>
          <a:lstStyle/>
          <a:p>
            <a:r>
              <a:rPr lang="fr-FR" sz="1000" dirty="0">
                <a:solidFill>
                  <a:schemeClr val="bg1"/>
                </a:solidFill>
                <a:latin typeface="Roboto Thin" pitchFamily="2" charset="0"/>
                <a:ea typeface="Roboto Thin" pitchFamily="2" charset="0"/>
              </a:rPr>
              <a:t>Information Management </a:t>
            </a:r>
            <a:r>
              <a:rPr lang="fr-FR" sz="1000" dirty="0" err="1">
                <a:solidFill>
                  <a:schemeClr val="bg1"/>
                </a:solidFill>
                <a:latin typeface="Roboto Thin" pitchFamily="2" charset="0"/>
                <a:ea typeface="Roboto Thin" pitchFamily="2" charset="0"/>
              </a:rPr>
              <a:t>Working</a:t>
            </a:r>
            <a:r>
              <a:rPr lang="fr-FR" sz="1000" dirty="0">
                <a:solidFill>
                  <a:schemeClr val="bg1"/>
                </a:solidFill>
                <a:latin typeface="Roboto Thin" pitchFamily="2" charset="0"/>
                <a:ea typeface="Roboto Thin" pitchFamily="2" charset="0"/>
              </a:rPr>
              <a:t> Group</a:t>
            </a:r>
          </a:p>
        </p:txBody>
      </p:sp>
      <p:sp>
        <p:nvSpPr>
          <p:cNvPr id="16" name="TextBox 15">
            <a:extLst>
              <a:ext uri="{FF2B5EF4-FFF2-40B4-BE49-F238E27FC236}">
                <a16:creationId xmlns:a16="http://schemas.microsoft.com/office/drawing/2014/main" id="{649CC3E9-9CAD-4135-B062-950313A51389}"/>
              </a:ext>
            </a:extLst>
          </p:cNvPr>
          <p:cNvSpPr txBox="1"/>
          <p:nvPr/>
        </p:nvSpPr>
        <p:spPr>
          <a:xfrm>
            <a:off x="100668" y="6112765"/>
            <a:ext cx="2650920" cy="461665"/>
          </a:xfrm>
          <a:prstGeom prst="rect">
            <a:avLst/>
          </a:prstGeom>
          <a:noFill/>
        </p:spPr>
        <p:txBody>
          <a:bodyPr wrap="square" rtlCol="0">
            <a:spAutoFit/>
          </a:bodyPr>
          <a:lstStyle/>
          <a:p>
            <a:r>
              <a:rPr lang="fr-FR" sz="2400" dirty="0">
                <a:solidFill>
                  <a:schemeClr val="bg1"/>
                </a:solidFill>
                <a:latin typeface="Roboto Condensed Light" panose="02000000000000000000" pitchFamily="2" charset="0"/>
                <a:ea typeface="Roboto Condensed Light" panose="02000000000000000000" pitchFamily="2" charset="0"/>
              </a:rPr>
              <a:t>IMWG</a:t>
            </a:r>
            <a:endParaRPr lang="fr-FR" sz="2000" dirty="0">
              <a:solidFill>
                <a:schemeClr val="bg1"/>
              </a:solidFill>
              <a:latin typeface="Roboto Condensed Light" panose="02000000000000000000" pitchFamily="2" charset="0"/>
              <a:ea typeface="Roboto Condensed Light" panose="02000000000000000000" pitchFamily="2" charset="0"/>
            </a:endParaRPr>
          </a:p>
        </p:txBody>
      </p:sp>
      <p:sp>
        <p:nvSpPr>
          <p:cNvPr id="21" name="TextBox 20">
            <a:extLst>
              <a:ext uri="{FF2B5EF4-FFF2-40B4-BE49-F238E27FC236}">
                <a16:creationId xmlns:a16="http://schemas.microsoft.com/office/drawing/2014/main" id="{C125BB38-D28E-47D7-BF7D-95455FC92F04}"/>
              </a:ext>
            </a:extLst>
          </p:cNvPr>
          <p:cNvSpPr txBox="1"/>
          <p:nvPr/>
        </p:nvSpPr>
        <p:spPr>
          <a:xfrm>
            <a:off x="0" y="121023"/>
            <a:ext cx="3494635" cy="553998"/>
          </a:xfrm>
          <a:prstGeom prst="rect">
            <a:avLst/>
          </a:prstGeom>
          <a:noFill/>
        </p:spPr>
        <p:txBody>
          <a:bodyPr wrap="square" rtlCol="0">
            <a:spAutoFit/>
          </a:bodyPr>
          <a:lstStyle/>
          <a:p>
            <a:pPr algn="r">
              <a:spcBef>
                <a:spcPts val="10"/>
              </a:spcBef>
            </a:pPr>
            <a:r>
              <a:rPr lang="fr-FR" sz="2000" dirty="0">
                <a:solidFill>
                  <a:schemeClr val="bg1"/>
                </a:solidFill>
                <a:latin typeface="Roboto Light" panose="02000000000000000000" pitchFamily="2" charset="0"/>
                <a:ea typeface="Roboto Light" panose="02000000000000000000" pitchFamily="2" charset="0"/>
              </a:rPr>
              <a:t>AGENDA</a:t>
            </a:r>
            <a:endParaRPr lang="fr-FR" sz="1100" dirty="0">
              <a:solidFill>
                <a:schemeClr val="bg1"/>
              </a:solidFill>
              <a:latin typeface="Roboto Light" panose="02000000000000000000" pitchFamily="2" charset="0"/>
              <a:ea typeface="Roboto Light" panose="02000000000000000000" pitchFamily="2" charset="0"/>
            </a:endParaRPr>
          </a:p>
          <a:p>
            <a:pPr algn="r"/>
            <a:r>
              <a:rPr lang="fr-FR" sz="1000" dirty="0">
                <a:solidFill>
                  <a:schemeClr val="accent1">
                    <a:lumMod val="40000"/>
                    <a:lumOff val="60000"/>
                  </a:schemeClr>
                </a:solidFill>
                <a:latin typeface="Roboto Light" panose="02000000000000000000" pitchFamily="2" charset="0"/>
                <a:ea typeface="Roboto Light" panose="02000000000000000000" pitchFamily="2" charset="0"/>
              </a:rPr>
              <a:t>Points à préparer pour la retraite IMWG</a:t>
            </a:r>
          </a:p>
        </p:txBody>
      </p:sp>
      <p:pic>
        <p:nvPicPr>
          <p:cNvPr id="24" name="Picture 23">
            <a:extLst>
              <a:ext uri="{FF2B5EF4-FFF2-40B4-BE49-F238E27FC236}">
                <a16:creationId xmlns:a16="http://schemas.microsoft.com/office/drawing/2014/main" id="{660C8908-9DBC-44F5-AE59-EF6AADAC3C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27631" y="121020"/>
            <a:ext cx="335325" cy="335325"/>
          </a:xfrm>
          <a:prstGeom prst="rect">
            <a:avLst/>
          </a:prstGeom>
        </p:spPr>
      </p:pic>
      <p:sp>
        <p:nvSpPr>
          <p:cNvPr id="27" name="TextBox 26">
            <a:extLst>
              <a:ext uri="{FF2B5EF4-FFF2-40B4-BE49-F238E27FC236}">
                <a16:creationId xmlns:a16="http://schemas.microsoft.com/office/drawing/2014/main" id="{862CCB6D-74E0-425F-8D7F-1699B1635052}"/>
              </a:ext>
            </a:extLst>
          </p:cNvPr>
          <p:cNvSpPr txBox="1"/>
          <p:nvPr/>
        </p:nvSpPr>
        <p:spPr>
          <a:xfrm>
            <a:off x="3613715" y="619538"/>
            <a:ext cx="8180178" cy="769441"/>
          </a:xfrm>
          <a:prstGeom prst="rect">
            <a:avLst/>
          </a:prstGeom>
          <a:noFill/>
        </p:spPr>
        <p:txBody>
          <a:bodyPr wrap="square" rtlCol="0">
            <a:spAutoFit/>
          </a:bodyPr>
          <a:lstStyle/>
          <a:p>
            <a:pPr algn="ctr">
              <a:spcBef>
                <a:spcPts val="10"/>
              </a:spcBef>
            </a:pPr>
            <a:r>
              <a:rPr lang="fr-FR" sz="3200" dirty="0">
                <a:solidFill>
                  <a:srgbClr val="005691"/>
                </a:solidFill>
                <a:latin typeface="Roboto Light" panose="02000000000000000000" pitchFamily="2" charset="0"/>
                <a:ea typeface="Roboto Light" panose="02000000000000000000" pitchFamily="2" charset="0"/>
              </a:rPr>
              <a:t>Création de l’outil</a:t>
            </a:r>
            <a:endParaRPr lang="fr-FR" sz="1600" dirty="0">
              <a:solidFill>
                <a:srgbClr val="005691"/>
              </a:solidFill>
              <a:latin typeface="Roboto Light" panose="02000000000000000000" pitchFamily="2" charset="0"/>
              <a:ea typeface="Roboto Light" panose="02000000000000000000" pitchFamily="2" charset="0"/>
            </a:endParaRPr>
          </a:p>
          <a:p>
            <a:pPr algn="ctr">
              <a:spcBef>
                <a:spcPts val="10"/>
              </a:spcBef>
            </a:pPr>
            <a:r>
              <a:rPr lang="fr-FR" sz="1200" dirty="0">
                <a:latin typeface="Roboto Light" panose="02000000000000000000" pitchFamily="2" charset="0"/>
                <a:ea typeface="Roboto Light" panose="02000000000000000000" pitchFamily="2" charset="0"/>
              </a:rPr>
              <a:t>C’est quoi HPC </a:t>
            </a:r>
            <a:r>
              <a:rPr lang="fr-FR" sz="1200" dirty="0" err="1">
                <a:latin typeface="Roboto Light" panose="02000000000000000000" pitchFamily="2" charset="0"/>
                <a:ea typeface="Roboto Light" panose="02000000000000000000" pitchFamily="2" charset="0"/>
              </a:rPr>
              <a:t>Calculator</a:t>
            </a:r>
            <a:r>
              <a:rPr lang="fr-FR" sz="1200" dirty="0">
                <a:latin typeface="Roboto Light" panose="02000000000000000000" pitchFamily="2" charset="0"/>
                <a:ea typeface="Roboto Light" panose="02000000000000000000" pitchFamily="2" charset="0"/>
              </a:rPr>
              <a:t>?</a:t>
            </a:r>
          </a:p>
        </p:txBody>
      </p:sp>
      <p:pic>
        <p:nvPicPr>
          <p:cNvPr id="44" name="Picture 43">
            <a:extLst>
              <a:ext uri="{FF2B5EF4-FFF2-40B4-BE49-F238E27FC236}">
                <a16:creationId xmlns:a16="http://schemas.microsoft.com/office/drawing/2014/main" id="{142E2FFC-C8C5-4108-9D28-02EDB18EAE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66379" y="110587"/>
            <a:ext cx="562774" cy="562774"/>
          </a:xfrm>
          <a:prstGeom prst="rect">
            <a:avLst/>
          </a:prstGeom>
        </p:spPr>
      </p:pic>
      <p:sp>
        <p:nvSpPr>
          <p:cNvPr id="20" name="Rectangle 19">
            <a:extLst>
              <a:ext uri="{FF2B5EF4-FFF2-40B4-BE49-F238E27FC236}">
                <a16:creationId xmlns:a16="http://schemas.microsoft.com/office/drawing/2014/main" id="{5A187EC5-38F6-457D-88F3-E4D1D69A86EF}"/>
              </a:ext>
            </a:extLst>
          </p:cNvPr>
          <p:cNvSpPr/>
          <p:nvPr/>
        </p:nvSpPr>
        <p:spPr>
          <a:xfrm>
            <a:off x="0" y="0"/>
            <a:ext cx="3494638" cy="6858000"/>
          </a:xfrm>
          <a:prstGeom prst="rect">
            <a:avLst/>
          </a:prstGeom>
          <a:solidFill>
            <a:srgbClr val="0056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TextBox 14">
            <a:extLst>
              <a:ext uri="{FF2B5EF4-FFF2-40B4-BE49-F238E27FC236}">
                <a16:creationId xmlns:a16="http://schemas.microsoft.com/office/drawing/2014/main" id="{CAAD3EA0-E6F5-4614-B207-AF6B8EBF0EBD}"/>
              </a:ext>
            </a:extLst>
          </p:cNvPr>
          <p:cNvSpPr txBox="1"/>
          <p:nvPr/>
        </p:nvSpPr>
        <p:spPr>
          <a:xfrm>
            <a:off x="269846" y="6634259"/>
            <a:ext cx="2650920" cy="246221"/>
          </a:xfrm>
          <a:prstGeom prst="rect">
            <a:avLst/>
          </a:prstGeom>
          <a:noFill/>
        </p:spPr>
        <p:txBody>
          <a:bodyPr wrap="square" rtlCol="0">
            <a:spAutoFit/>
          </a:bodyPr>
          <a:lstStyle/>
          <a:p>
            <a:r>
              <a:rPr lang="fr-FR" sz="1000" dirty="0">
                <a:solidFill>
                  <a:schemeClr val="bg1"/>
                </a:solidFill>
                <a:latin typeface="Roboto Condensed Light" panose="02000000000000000000" pitchFamily="2" charset="0"/>
                <a:ea typeface="Roboto Condensed Light" panose="02000000000000000000" pitchFamily="2" charset="0"/>
              </a:rPr>
              <a:t>HPC </a:t>
            </a:r>
            <a:r>
              <a:rPr lang="fr-FR" sz="1000" dirty="0" err="1">
                <a:solidFill>
                  <a:schemeClr val="bg1"/>
                </a:solidFill>
                <a:latin typeface="Roboto Condensed Light" panose="02000000000000000000" pitchFamily="2" charset="0"/>
                <a:ea typeface="Roboto Condensed Light" panose="02000000000000000000" pitchFamily="2" charset="0"/>
              </a:rPr>
              <a:t>Calcultor</a:t>
            </a:r>
            <a:r>
              <a:rPr lang="fr-FR" sz="1000" dirty="0">
                <a:solidFill>
                  <a:schemeClr val="bg1"/>
                </a:solidFill>
                <a:latin typeface="Roboto Condensed Light" panose="02000000000000000000" pitchFamily="2" charset="0"/>
                <a:ea typeface="Roboto Condensed Light" panose="02000000000000000000" pitchFamily="2" charset="0"/>
              </a:rPr>
              <a:t> </a:t>
            </a:r>
            <a:endParaRPr lang="fr-FR" sz="1000" dirty="0">
              <a:solidFill>
                <a:schemeClr val="bg1"/>
              </a:solidFill>
              <a:latin typeface="Roboto Thin" pitchFamily="2" charset="0"/>
              <a:ea typeface="Roboto Thin" pitchFamily="2" charset="0"/>
            </a:endParaRPr>
          </a:p>
        </p:txBody>
      </p:sp>
      <p:sp>
        <p:nvSpPr>
          <p:cNvPr id="34" name="TextBox 15">
            <a:extLst>
              <a:ext uri="{FF2B5EF4-FFF2-40B4-BE49-F238E27FC236}">
                <a16:creationId xmlns:a16="http://schemas.microsoft.com/office/drawing/2014/main" id="{F5B4912D-5352-414E-8C2E-C0559C77427F}"/>
              </a:ext>
            </a:extLst>
          </p:cNvPr>
          <p:cNvSpPr txBox="1"/>
          <p:nvPr/>
        </p:nvSpPr>
        <p:spPr>
          <a:xfrm>
            <a:off x="253068" y="6265165"/>
            <a:ext cx="2650920" cy="461665"/>
          </a:xfrm>
          <a:prstGeom prst="rect">
            <a:avLst/>
          </a:prstGeom>
          <a:noFill/>
        </p:spPr>
        <p:txBody>
          <a:bodyPr wrap="square" rtlCol="0">
            <a:spAutoFit/>
          </a:bodyPr>
          <a:lstStyle/>
          <a:p>
            <a:r>
              <a:rPr lang="fr-FR" sz="2400" dirty="0">
                <a:solidFill>
                  <a:schemeClr val="bg1"/>
                </a:solidFill>
                <a:latin typeface="Roboto Condensed Light" panose="02000000000000000000" pitchFamily="2" charset="0"/>
                <a:ea typeface="Roboto Condensed Light" panose="02000000000000000000" pitchFamily="2" charset="0"/>
              </a:rPr>
              <a:t>IMWG</a:t>
            </a:r>
            <a:endParaRPr lang="fr-FR" sz="2000" dirty="0">
              <a:solidFill>
                <a:schemeClr val="bg1"/>
              </a:solidFill>
              <a:latin typeface="Roboto Condensed Light" panose="02000000000000000000" pitchFamily="2" charset="0"/>
              <a:ea typeface="Roboto Condensed Light" panose="02000000000000000000" pitchFamily="2" charset="0"/>
            </a:endParaRPr>
          </a:p>
        </p:txBody>
      </p:sp>
      <p:cxnSp>
        <p:nvCxnSpPr>
          <p:cNvPr id="35" name="Straight Connector 29">
            <a:extLst>
              <a:ext uri="{FF2B5EF4-FFF2-40B4-BE49-F238E27FC236}">
                <a16:creationId xmlns:a16="http://schemas.microsoft.com/office/drawing/2014/main" id="{E0F0502E-476F-4DBB-8E6E-B8A85EDCF21D}"/>
              </a:ext>
            </a:extLst>
          </p:cNvPr>
          <p:cNvCxnSpPr/>
          <p:nvPr/>
        </p:nvCxnSpPr>
        <p:spPr>
          <a:xfrm>
            <a:off x="206153" y="6648313"/>
            <a:ext cx="3276000" cy="0"/>
          </a:xfrm>
          <a:prstGeom prst="line">
            <a:avLst/>
          </a:prstGeom>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DCBC5C1E-CC81-4D86-ACCA-2CA3AA23E5AB}"/>
              </a:ext>
            </a:extLst>
          </p:cNvPr>
          <p:cNvSpPr txBox="1"/>
          <p:nvPr/>
        </p:nvSpPr>
        <p:spPr>
          <a:xfrm>
            <a:off x="3570272" y="1407687"/>
            <a:ext cx="8271656" cy="338554"/>
          </a:xfrm>
          <a:prstGeom prst="rect">
            <a:avLst/>
          </a:prstGeom>
          <a:solidFill>
            <a:srgbClr val="E9F2FB"/>
          </a:solidFill>
        </p:spPr>
        <p:txBody>
          <a:bodyPr wrap="square" rtlCol="0">
            <a:spAutoFit/>
          </a:bodyPr>
          <a:lstStyle/>
          <a:p>
            <a:pPr>
              <a:spcBef>
                <a:spcPts val="10"/>
              </a:spcBef>
            </a:pPr>
            <a:r>
              <a:rPr lang="fr-FR" sz="1600" dirty="0">
                <a:solidFill>
                  <a:srgbClr val="005691"/>
                </a:solidFill>
                <a:latin typeface="Roboto" panose="02000000000000000000" pitchFamily="2" charset="0"/>
                <a:ea typeface="Roboto" panose="02000000000000000000" pitchFamily="2" charset="0"/>
              </a:rPr>
              <a:t>… </a:t>
            </a:r>
            <a:r>
              <a:rPr lang="fr-FR" sz="1600" dirty="0">
                <a:solidFill>
                  <a:srgbClr val="005691"/>
                </a:solidFill>
                <a:latin typeface="Roboto Condensed Light" panose="02000000000000000000" pitchFamily="2" charset="0"/>
                <a:ea typeface="Roboto Condensed Light" panose="02000000000000000000" pitchFamily="2" charset="0"/>
              </a:rPr>
              <a:t>Les données de base</a:t>
            </a:r>
          </a:p>
        </p:txBody>
      </p:sp>
      <p:sp>
        <p:nvSpPr>
          <p:cNvPr id="40" name="TextBox 39">
            <a:extLst>
              <a:ext uri="{FF2B5EF4-FFF2-40B4-BE49-F238E27FC236}">
                <a16:creationId xmlns:a16="http://schemas.microsoft.com/office/drawing/2014/main" id="{7B515E43-ECD2-4E00-9DDB-1AA087F1D56E}"/>
              </a:ext>
            </a:extLst>
          </p:cNvPr>
          <p:cNvSpPr txBox="1"/>
          <p:nvPr/>
        </p:nvSpPr>
        <p:spPr>
          <a:xfrm>
            <a:off x="3708375" y="1789637"/>
            <a:ext cx="8338771" cy="1277273"/>
          </a:xfrm>
          <a:prstGeom prst="rect">
            <a:avLst/>
          </a:prstGeom>
          <a:noFill/>
        </p:spPr>
        <p:txBody>
          <a:bodyPr wrap="square" rtlCol="0">
            <a:spAutoFit/>
          </a:bodyPr>
          <a:lstStyle/>
          <a:p>
            <a:pPr>
              <a:spcBef>
                <a:spcPts val="10"/>
              </a:spcBef>
            </a:pPr>
            <a:endParaRPr lang="fr-FR" sz="1100" dirty="0">
              <a:solidFill>
                <a:schemeClr val="tx1">
                  <a:lumMod val="85000"/>
                  <a:lumOff val="15000"/>
                </a:schemeClr>
              </a:solidFill>
              <a:latin typeface="Roboto Light" panose="02000000000000000000" pitchFamily="2" charset="0"/>
              <a:ea typeface="Roboto Light" panose="02000000000000000000" pitchFamily="2" charset="0"/>
            </a:endParaRP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Créer un nouvel  outil intégrant les méthodologies révisées selon le contexte de crise au niveau sectoriel et approuvées par  l’ICN Prévoir un calcul pilote des chiffres  dans le nouveau outil sur une crise donnée; </a:t>
            </a: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Analyse et amélioration de l’outil sur base du résultat pilote;</a:t>
            </a: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Mise en application de l’outil;</a:t>
            </a:r>
          </a:p>
          <a:p>
            <a:pPr marL="171450" indent="-171450">
              <a:spcBef>
                <a:spcPts val="10"/>
              </a:spcBef>
              <a:buFont typeface="Arial" panose="020B0604020202020204" pitchFamily="34" charset="0"/>
              <a:buChar char="•"/>
            </a:pPr>
            <a:endParaRPr lang="en-US" sz="1100" dirty="0">
              <a:solidFill>
                <a:schemeClr val="tx1">
                  <a:lumMod val="85000"/>
                  <a:lumOff val="15000"/>
                </a:schemeClr>
              </a:solidFill>
              <a:latin typeface="Roboto Light" panose="02000000000000000000" pitchFamily="2" charset="0"/>
              <a:ea typeface="Roboto Light" panose="02000000000000000000" pitchFamily="2" charset="0"/>
            </a:endParaRPr>
          </a:p>
          <a:p>
            <a:pPr>
              <a:spcBef>
                <a:spcPts val="10"/>
              </a:spcBef>
            </a:pPr>
            <a:endParaRPr lang="fr-FR" sz="1100" dirty="0">
              <a:solidFill>
                <a:schemeClr val="tx1">
                  <a:lumMod val="85000"/>
                  <a:lumOff val="15000"/>
                </a:schemeClr>
              </a:solidFill>
              <a:latin typeface="Roboto Light" panose="02000000000000000000" pitchFamily="2" charset="0"/>
              <a:ea typeface="Roboto Light" panose="02000000000000000000" pitchFamily="2" charset="0"/>
            </a:endParaRPr>
          </a:p>
        </p:txBody>
      </p:sp>
      <p:sp>
        <p:nvSpPr>
          <p:cNvPr id="23" name="TextBox 10">
            <a:extLst>
              <a:ext uri="{FF2B5EF4-FFF2-40B4-BE49-F238E27FC236}">
                <a16:creationId xmlns:a16="http://schemas.microsoft.com/office/drawing/2014/main" id="{D431A42D-E98B-463D-85C9-4AF647083E5C}"/>
              </a:ext>
            </a:extLst>
          </p:cNvPr>
          <p:cNvSpPr txBox="1"/>
          <p:nvPr/>
        </p:nvSpPr>
        <p:spPr>
          <a:xfrm>
            <a:off x="144854" y="1679148"/>
            <a:ext cx="3349782" cy="615553"/>
          </a:xfrm>
          <a:prstGeom prst="rect">
            <a:avLst/>
          </a:prstGeom>
          <a:noFill/>
        </p:spPr>
        <p:txBody>
          <a:bodyPr wrap="square" rtlCol="0">
            <a:spAutoFit/>
          </a:bodyPr>
          <a:lstStyle/>
          <a:p>
            <a:pPr>
              <a:spcBef>
                <a:spcPts val="10"/>
              </a:spcBef>
            </a:pPr>
            <a:r>
              <a:rPr lang="fr-FR" sz="1400" dirty="0">
                <a:solidFill>
                  <a:schemeClr val="bg1"/>
                </a:solidFill>
                <a:latin typeface="Roboto" panose="02000000000000000000" pitchFamily="2" charset="0"/>
                <a:ea typeface="Roboto" panose="02000000000000000000" pitchFamily="2" charset="0"/>
              </a:rPr>
              <a:t>Analyse de la situation?</a:t>
            </a:r>
            <a:endParaRPr lang="fr-FR" sz="1100" dirty="0">
              <a:solidFill>
                <a:schemeClr val="bg1"/>
              </a:solidFill>
              <a:latin typeface="Roboto" panose="02000000000000000000" pitchFamily="2" charset="0"/>
              <a:ea typeface="Roboto" panose="02000000000000000000" pitchFamily="2" charset="0"/>
            </a:endParaRPr>
          </a:p>
          <a:p>
            <a:r>
              <a:rPr lang="fr-FR" sz="1000" dirty="0">
                <a:solidFill>
                  <a:schemeClr val="accent1">
                    <a:lumMod val="60000"/>
                    <a:lumOff val="40000"/>
                  </a:schemeClr>
                </a:solidFill>
                <a:latin typeface="Roboto Light" panose="02000000000000000000" pitchFamily="2" charset="0"/>
              </a:rPr>
              <a:t>C’est quoi HPC </a:t>
            </a:r>
            <a:r>
              <a:rPr lang="fr-FR" sz="1000" dirty="0" err="1">
                <a:solidFill>
                  <a:schemeClr val="accent1">
                    <a:lumMod val="60000"/>
                    <a:lumOff val="40000"/>
                  </a:schemeClr>
                </a:solidFill>
                <a:latin typeface="Roboto Light" panose="02000000000000000000" pitchFamily="2" charset="0"/>
              </a:rPr>
              <a:t>Calculator</a:t>
            </a:r>
            <a:r>
              <a:rPr lang="fr-FR" sz="1000" dirty="0">
                <a:solidFill>
                  <a:schemeClr val="accent1">
                    <a:lumMod val="60000"/>
                    <a:lumOff val="40000"/>
                  </a:schemeClr>
                </a:solidFill>
                <a:latin typeface="Roboto Light" panose="02000000000000000000" pitchFamily="2" charset="0"/>
              </a:rPr>
              <a:t>?</a:t>
            </a:r>
          </a:p>
          <a:p>
            <a:r>
              <a:rPr lang="fr-FR" sz="1000" dirty="0">
                <a:solidFill>
                  <a:schemeClr val="accent4">
                    <a:lumMod val="20000"/>
                    <a:lumOff val="80000"/>
                  </a:schemeClr>
                </a:solidFill>
                <a:latin typeface="Roboto Light" panose="02000000000000000000" pitchFamily="2" charset="0"/>
                <a:ea typeface="Roboto Light" panose="02000000000000000000" pitchFamily="2" charset="0"/>
              </a:rPr>
              <a:t> </a:t>
            </a:r>
          </a:p>
        </p:txBody>
      </p:sp>
      <p:sp>
        <p:nvSpPr>
          <p:cNvPr id="25" name="TextBox 12">
            <a:extLst>
              <a:ext uri="{FF2B5EF4-FFF2-40B4-BE49-F238E27FC236}">
                <a16:creationId xmlns:a16="http://schemas.microsoft.com/office/drawing/2014/main" id="{50DA33BF-AF17-4C4F-9753-A2FD4F9EAC86}"/>
              </a:ext>
            </a:extLst>
          </p:cNvPr>
          <p:cNvSpPr txBox="1"/>
          <p:nvPr/>
        </p:nvSpPr>
        <p:spPr>
          <a:xfrm>
            <a:off x="139826" y="2250170"/>
            <a:ext cx="3349784" cy="461665"/>
          </a:xfrm>
          <a:prstGeom prst="rect">
            <a:avLst/>
          </a:prstGeom>
          <a:noFill/>
        </p:spPr>
        <p:txBody>
          <a:bodyPr wrap="square" rtlCol="0">
            <a:spAutoFit/>
          </a:bodyPr>
          <a:lstStyle>
            <a:defPPr>
              <a:defRPr lang="fr-FR"/>
            </a:defPPr>
            <a:lvl1pPr>
              <a:spcBef>
                <a:spcPts val="10"/>
              </a:spcBef>
              <a:defRPr sz="1400">
                <a:solidFill>
                  <a:schemeClr val="bg1"/>
                </a:solidFill>
                <a:latin typeface="Roboto Light" panose="02000000000000000000" pitchFamily="2" charset="0"/>
                <a:ea typeface="Roboto Light" panose="02000000000000000000" pitchFamily="2" charset="0"/>
              </a:defRPr>
            </a:lvl1pPr>
          </a:lstStyle>
          <a:p>
            <a:r>
              <a:rPr lang="fr-FR" dirty="0"/>
              <a:t>Obstacles et difficultés</a:t>
            </a:r>
          </a:p>
          <a:p>
            <a:r>
              <a:rPr lang="fr-FR" sz="1000" dirty="0">
                <a:solidFill>
                  <a:schemeClr val="accent1">
                    <a:lumMod val="60000"/>
                    <a:lumOff val="40000"/>
                  </a:schemeClr>
                </a:solidFill>
                <a:ea typeface="+mn-ea"/>
              </a:rPr>
              <a:t>Quelle les difficultés?</a:t>
            </a:r>
            <a:endParaRPr lang="fr-FR" sz="1000" dirty="0">
              <a:solidFill>
                <a:schemeClr val="accent1">
                  <a:lumMod val="60000"/>
                  <a:lumOff val="40000"/>
                </a:schemeClr>
              </a:solidFill>
            </a:endParaRPr>
          </a:p>
        </p:txBody>
      </p:sp>
      <p:sp>
        <p:nvSpPr>
          <p:cNvPr id="26" name="TextBox 51">
            <a:extLst>
              <a:ext uri="{FF2B5EF4-FFF2-40B4-BE49-F238E27FC236}">
                <a16:creationId xmlns:a16="http://schemas.microsoft.com/office/drawing/2014/main" id="{DC61A5A5-B580-4BC1-A125-FB7036E93976}"/>
              </a:ext>
            </a:extLst>
          </p:cNvPr>
          <p:cNvSpPr txBox="1"/>
          <p:nvPr/>
        </p:nvSpPr>
        <p:spPr>
          <a:xfrm>
            <a:off x="139826" y="2979108"/>
            <a:ext cx="3349780" cy="615553"/>
          </a:xfrm>
          <a:prstGeom prst="rect">
            <a:avLst/>
          </a:prstGeom>
          <a:noFill/>
        </p:spPr>
        <p:txBody>
          <a:bodyPr wrap="square" rtlCol="0">
            <a:spAutoFit/>
          </a:bodyPr>
          <a:lstStyle/>
          <a:p>
            <a:pPr>
              <a:spcBef>
                <a:spcPts val="10"/>
              </a:spcBef>
            </a:pPr>
            <a:r>
              <a:rPr lang="fr-FR" sz="1400" dirty="0">
                <a:solidFill>
                  <a:schemeClr val="bg1"/>
                </a:solidFill>
                <a:latin typeface="Roboto Light" panose="02000000000000000000" pitchFamily="2" charset="0"/>
              </a:rPr>
              <a:t>Engagements et recommandations</a:t>
            </a:r>
          </a:p>
          <a:p>
            <a:pPr>
              <a:spcBef>
                <a:spcPts val="10"/>
              </a:spcBef>
            </a:pPr>
            <a:r>
              <a:rPr lang="fr-FR" sz="1000" dirty="0">
                <a:solidFill>
                  <a:schemeClr val="accent1">
                    <a:lumMod val="60000"/>
                    <a:lumOff val="40000"/>
                  </a:schemeClr>
                </a:solidFill>
                <a:latin typeface="Roboto Light" panose="02000000000000000000" pitchFamily="2" charset="0"/>
              </a:rPr>
              <a:t>Que faire?</a:t>
            </a:r>
          </a:p>
          <a:p>
            <a:pPr>
              <a:spcBef>
                <a:spcPts val="10"/>
              </a:spcBef>
            </a:pPr>
            <a:endParaRPr lang="fr-FR" sz="1000" dirty="0">
              <a:solidFill>
                <a:schemeClr val="accent1">
                  <a:lumMod val="60000"/>
                  <a:lumOff val="40000"/>
                </a:schemeClr>
              </a:solidFill>
              <a:latin typeface="Roboto Light" panose="02000000000000000000" pitchFamily="2" charset="0"/>
            </a:endParaRPr>
          </a:p>
        </p:txBody>
      </p:sp>
      <p:sp>
        <p:nvSpPr>
          <p:cNvPr id="28" name="TextBox 51">
            <a:extLst>
              <a:ext uri="{FF2B5EF4-FFF2-40B4-BE49-F238E27FC236}">
                <a16:creationId xmlns:a16="http://schemas.microsoft.com/office/drawing/2014/main" id="{9EC42F1F-C692-4E54-A1AD-ACC1964F85FE}"/>
              </a:ext>
            </a:extLst>
          </p:cNvPr>
          <p:cNvSpPr txBox="1"/>
          <p:nvPr/>
        </p:nvSpPr>
        <p:spPr>
          <a:xfrm>
            <a:off x="184638" y="3747060"/>
            <a:ext cx="3349780" cy="615553"/>
          </a:xfrm>
          <a:prstGeom prst="rect">
            <a:avLst/>
          </a:prstGeom>
          <a:noFill/>
        </p:spPr>
        <p:txBody>
          <a:bodyPr wrap="square" rtlCol="0">
            <a:spAutoFit/>
          </a:bodyPr>
          <a:lstStyle/>
          <a:p>
            <a:pPr>
              <a:spcBef>
                <a:spcPts val="10"/>
              </a:spcBef>
            </a:pPr>
            <a:r>
              <a:rPr lang="fr-FR" sz="1400" dirty="0">
                <a:solidFill>
                  <a:srgbClr val="FFC000"/>
                </a:solidFill>
                <a:latin typeface="Roboto" panose="02000000000000000000" pitchFamily="2" charset="0"/>
                <a:ea typeface="Roboto" panose="02000000000000000000" pitchFamily="2" charset="0"/>
              </a:rPr>
              <a:t>Création de l’outil</a:t>
            </a:r>
          </a:p>
          <a:p>
            <a:r>
              <a:rPr lang="fr-FR" sz="1000" dirty="0">
                <a:solidFill>
                  <a:schemeClr val="accent4">
                    <a:lumMod val="20000"/>
                    <a:lumOff val="80000"/>
                  </a:schemeClr>
                </a:solidFill>
                <a:latin typeface="Roboto Light" panose="02000000000000000000" pitchFamily="2" charset="0"/>
              </a:rPr>
              <a:t>Comment procéder pour la mise en place de l’outil?</a:t>
            </a:r>
          </a:p>
          <a:p>
            <a:pPr>
              <a:spcBef>
                <a:spcPts val="10"/>
              </a:spcBef>
            </a:pPr>
            <a:endParaRPr lang="fr-FR" sz="1000" dirty="0">
              <a:solidFill>
                <a:schemeClr val="accent1">
                  <a:lumMod val="60000"/>
                  <a:lumOff val="40000"/>
                </a:schemeClr>
              </a:solidFill>
              <a:latin typeface="Roboto Light" panose="02000000000000000000" pitchFamily="2" charset="0"/>
            </a:endParaRPr>
          </a:p>
        </p:txBody>
      </p:sp>
      <p:sp>
        <p:nvSpPr>
          <p:cNvPr id="31" name="TextBox 30">
            <a:extLst>
              <a:ext uri="{FF2B5EF4-FFF2-40B4-BE49-F238E27FC236}">
                <a16:creationId xmlns:a16="http://schemas.microsoft.com/office/drawing/2014/main" id="{436E25C3-EC58-4C11-BF44-E85E81247E85}"/>
              </a:ext>
            </a:extLst>
          </p:cNvPr>
          <p:cNvSpPr txBox="1"/>
          <p:nvPr/>
        </p:nvSpPr>
        <p:spPr>
          <a:xfrm>
            <a:off x="3678725" y="3339810"/>
            <a:ext cx="8271656" cy="338554"/>
          </a:xfrm>
          <a:prstGeom prst="rect">
            <a:avLst/>
          </a:prstGeom>
          <a:solidFill>
            <a:srgbClr val="E9F2FB"/>
          </a:solidFill>
        </p:spPr>
        <p:txBody>
          <a:bodyPr wrap="square" rtlCol="0">
            <a:spAutoFit/>
          </a:bodyPr>
          <a:lstStyle/>
          <a:p>
            <a:pPr>
              <a:spcBef>
                <a:spcPts val="10"/>
              </a:spcBef>
            </a:pPr>
            <a:r>
              <a:rPr lang="fr-FR" sz="1600" dirty="0">
                <a:solidFill>
                  <a:srgbClr val="005691"/>
                </a:solidFill>
                <a:latin typeface="Roboto" panose="02000000000000000000" pitchFamily="2" charset="0"/>
                <a:ea typeface="Roboto" panose="02000000000000000000" pitchFamily="2" charset="0"/>
              </a:rPr>
              <a:t>… </a:t>
            </a:r>
            <a:r>
              <a:rPr lang="fr-FR" sz="1600" dirty="0">
                <a:solidFill>
                  <a:srgbClr val="005691"/>
                </a:solidFill>
                <a:latin typeface="Roboto Condensed Light" panose="02000000000000000000" pitchFamily="2" charset="0"/>
                <a:ea typeface="Roboto Condensed Light" panose="02000000000000000000" pitchFamily="2" charset="0"/>
              </a:rPr>
              <a:t>Points d’actions</a:t>
            </a:r>
          </a:p>
        </p:txBody>
      </p:sp>
      <p:sp>
        <p:nvSpPr>
          <p:cNvPr id="32" name="TextBox 31">
            <a:extLst>
              <a:ext uri="{FF2B5EF4-FFF2-40B4-BE49-F238E27FC236}">
                <a16:creationId xmlns:a16="http://schemas.microsoft.com/office/drawing/2014/main" id="{7BA2A3F1-9771-4558-A2AD-29A3530B2244}"/>
              </a:ext>
            </a:extLst>
          </p:cNvPr>
          <p:cNvSpPr txBox="1"/>
          <p:nvPr/>
        </p:nvSpPr>
        <p:spPr>
          <a:xfrm>
            <a:off x="3708374" y="3791091"/>
            <a:ext cx="8338771" cy="1446550"/>
          </a:xfrm>
          <a:prstGeom prst="rect">
            <a:avLst/>
          </a:prstGeom>
          <a:noFill/>
        </p:spPr>
        <p:txBody>
          <a:bodyPr wrap="square" rtlCol="0">
            <a:spAutoFit/>
          </a:bodyPr>
          <a:lstStyle/>
          <a:p>
            <a:pPr>
              <a:spcBef>
                <a:spcPts val="10"/>
              </a:spcBef>
            </a:pPr>
            <a:endParaRPr lang="fr-FR" sz="1100" dirty="0">
              <a:solidFill>
                <a:schemeClr val="tx1">
                  <a:lumMod val="85000"/>
                  <a:lumOff val="15000"/>
                </a:schemeClr>
              </a:solidFill>
              <a:latin typeface="Roboto Light" panose="02000000000000000000" pitchFamily="2" charset="0"/>
              <a:ea typeface="Roboto Light" panose="02000000000000000000" pitchFamily="2" charset="0"/>
            </a:endParaRP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Réviser les méthodologies sectorielles pour s’adapter au situation des crises (faire participer les IM et </a:t>
            </a:r>
            <a:r>
              <a:rPr lang="fr-FR" sz="1100" dirty="0" err="1">
                <a:solidFill>
                  <a:schemeClr val="tx1">
                    <a:lumMod val="85000"/>
                    <a:lumOff val="15000"/>
                  </a:schemeClr>
                </a:solidFill>
                <a:latin typeface="Roboto Light" panose="02000000000000000000" pitchFamily="2" charset="0"/>
                <a:ea typeface="Roboto Light" panose="02000000000000000000" pitchFamily="2" charset="0"/>
              </a:rPr>
              <a:t>Colead</a:t>
            </a:r>
            <a:r>
              <a:rPr lang="fr-FR" sz="1100" dirty="0">
                <a:solidFill>
                  <a:schemeClr val="tx1">
                    <a:lumMod val="85000"/>
                    <a:lumOff val="15000"/>
                  </a:schemeClr>
                </a:solidFill>
                <a:latin typeface="Roboto Light" panose="02000000000000000000" pitchFamily="2" charset="0"/>
                <a:ea typeface="Roboto Light" panose="02000000000000000000" pitchFamily="2" charset="0"/>
              </a:rPr>
              <a:t> (Juin 2023)</a:t>
            </a: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Créer un nouvel  outil intégrant les méthodologies révisées selon le contexte de crise au niveau sectoriel (Aout 2023)</a:t>
            </a: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Lancement d’une phase pilote avec une crise donnée (Septembre 2023); </a:t>
            </a: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Analyse et amélioration de l’outil sur base du résultat pilote (Septembre 2023);</a:t>
            </a:r>
          </a:p>
          <a:p>
            <a:pPr marL="171450" indent="-171450">
              <a:spcBef>
                <a:spcPts val="10"/>
              </a:spcBef>
              <a:buFont typeface="Arial" panose="020B0604020202020204" pitchFamily="34" charset="0"/>
              <a:buChar char="•"/>
            </a:pPr>
            <a:r>
              <a:rPr lang="fr-FR" sz="1100" dirty="0">
                <a:solidFill>
                  <a:schemeClr val="tx1">
                    <a:lumMod val="85000"/>
                    <a:lumOff val="15000"/>
                  </a:schemeClr>
                </a:solidFill>
                <a:latin typeface="Roboto Light" panose="02000000000000000000" pitchFamily="2" charset="0"/>
                <a:ea typeface="Roboto Light" panose="02000000000000000000" pitchFamily="2" charset="0"/>
              </a:rPr>
              <a:t>Mise en application de l’outil (Novembre 2023); </a:t>
            </a:r>
          </a:p>
          <a:p>
            <a:pPr marL="171450" indent="-171450">
              <a:spcBef>
                <a:spcPts val="10"/>
              </a:spcBef>
              <a:buFont typeface="Arial" panose="020B0604020202020204" pitchFamily="34" charset="0"/>
              <a:buChar char="•"/>
            </a:pPr>
            <a:endParaRPr lang="en-US" sz="1100" dirty="0">
              <a:solidFill>
                <a:schemeClr val="tx1">
                  <a:lumMod val="85000"/>
                  <a:lumOff val="15000"/>
                </a:schemeClr>
              </a:solidFill>
              <a:latin typeface="Roboto Light" panose="02000000000000000000" pitchFamily="2" charset="0"/>
              <a:ea typeface="Roboto Light" panose="02000000000000000000" pitchFamily="2" charset="0"/>
            </a:endParaRPr>
          </a:p>
          <a:p>
            <a:pPr>
              <a:spcBef>
                <a:spcPts val="10"/>
              </a:spcBef>
            </a:pPr>
            <a:endParaRPr lang="fr-FR" sz="1100" dirty="0">
              <a:solidFill>
                <a:schemeClr val="tx1">
                  <a:lumMod val="85000"/>
                  <a:lumOff val="15000"/>
                </a:schemeClr>
              </a:solidFill>
              <a:latin typeface="Roboto Light" panose="02000000000000000000" pitchFamily="2" charset="0"/>
              <a:ea typeface="Roboto Light" panose="02000000000000000000" pitchFamily="2" charset="0"/>
            </a:endParaRPr>
          </a:p>
        </p:txBody>
      </p:sp>
    </p:spTree>
    <p:extLst>
      <p:ext uri="{BB962C8B-B14F-4D97-AF65-F5344CB8AC3E}">
        <p14:creationId xmlns:p14="http://schemas.microsoft.com/office/powerpoint/2010/main" val="1877620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5691"/>
        </a:solidFill>
        <a:effectLst/>
      </p:bgPr>
    </p:bg>
    <p:spTree>
      <p:nvGrpSpPr>
        <p:cNvPr id="1" name=""/>
        <p:cNvGrpSpPr/>
        <p:nvPr/>
      </p:nvGrpSpPr>
      <p:grpSpPr>
        <a:xfrm>
          <a:off x="0" y="0"/>
          <a:ext cx="0" cy="0"/>
          <a:chOff x="0" y="0"/>
          <a:chExt cx="0" cy="0"/>
        </a:xfrm>
      </p:grpSpPr>
      <p:sp>
        <p:nvSpPr>
          <p:cNvPr id="9" name="TextBox 8"/>
          <p:cNvSpPr txBox="1"/>
          <p:nvPr/>
        </p:nvSpPr>
        <p:spPr>
          <a:xfrm>
            <a:off x="276837" y="2963799"/>
            <a:ext cx="11627141" cy="954107"/>
          </a:xfrm>
          <a:prstGeom prst="rect">
            <a:avLst/>
          </a:prstGeom>
          <a:noFill/>
        </p:spPr>
        <p:txBody>
          <a:bodyPr wrap="square" rtlCol="0">
            <a:spAutoFit/>
          </a:bodyPr>
          <a:lstStyle/>
          <a:p>
            <a:pPr algn="ctr">
              <a:spcAft>
                <a:spcPts val="10"/>
              </a:spcAft>
            </a:pPr>
            <a:r>
              <a:rPr lang="fr-FR" sz="3600" dirty="0">
                <a:solidFill>
                  <a:schemeClr val="bg1"/>
                </a:solidFill>
                <a:latin typeface="Roboto Light" panose="02000000000000000000" pitchFamily="2" charset="0"/>
                <a:ea typeface="Roboto Light" panose="02000000000000000000" pitchFamily="2" charset="0"/>
              </a:rPr>
              <a:t>Merci …</a:t>
            </a:r>
          </a:p>
          <a:p>
            <a:pPr algn="ctr"/>
            <a:r>
              <a:rPr lang="fr-FR" sz="2000" dirty="0">
                <a:solidFill>
                  <a:schemeClr val="bg1">
                    <a:lumMod val="95000"/>
                  </a:schemeClr>
                </a:solidFill>
                <a:latin typeface="Roboto Thin" pitchFamily="2" charset="0"/>
                <a:ea typeface="Roboto Thin" pitchFamily="2" charset="0"/>
              </a:rPr>
              <a:t>Pour la préparation de votre présentation</a:t>
            </a:r>
          </a:p>
        </p:txBody>
      </p:sp>
    </p:spTree>
    <p:extLst>
      <p:ext uri="{BB962C8B-B14F-4D97-AF65-F5344CB8AC3E}">
        <p14:creationId xmlns:p14="http://schemas.microsoft.com/office/powerpoint/2010/main" val="278282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b068bb0-e910-4d0e-9d2b-1d6d2c82d775">
      <Terms xmlns="http://schemas.microsoft.com/office/infopath/2007/PartnerControls"/>
    </lcf76f155ced4ddcb4097134ff3c332f>
    <TaxCatchAll xmlns="985ec44e-1bab-4c0b-9df0-6ba128686fc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13B39C19D708F4FA524BA6B1C04C6AF" ma:contentTypeVersion="15" ma:contentTypeDescription="Create a new document." ma:contentTypeScope="" ma:versionID="e3a27f7f5edc3cc1c5ad3ea1d00a4fc0">
  <xsd:schema xmlns:xsd="http://www.w3.org/2001/XMLSchema" xmlns:xs="http://www.w3.org/2001/XMLSchema" xmlns:p="http://schemas.microsoft.com/office/2006/metadata/properties" xmlns:ns2="4b068bb0-e910-4d0e-9d2b-1d6d2c82d775" xmlns:ns3="ac747571-c053-46ee-9df0-185ef1eec688" xmlns:ns4="985ec44e-1bab-4c0b-9df0-6ba128686fc9" targetNamespace="http://schemas.microsoft.com/office/2006/metadata/properties" ma:root="true" ma:fieldsID="2d805fa7b9b64085fab926af44c9651e" ns2:_="" ns3:_="" ns4:_="">
    <xsd:import namespace="4b068bb0-e910-4d0e-9d2b-1d6d2c82d775"/>
    <xsd:import namespace="ac747571-c053-46ee-9df0-185ef1eec688"/>
    <xsd:import namespace="985ec44e-1bab-4c0b-9df0-6ba128686fc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068bb0-e910-4d0e-9d2b-1d6d2c82d7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78175662-8596-484a-92c7-351d01561e22"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c747571-c053-46ee-9df0-185ef1eec68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85ec44e-1bab-4c0b-9df0-6ba128686fc9"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731855c1-11b9-43fb-b249-4e34b7ac4833}" ma:internalName="TaxCatchAll" ma:showField="CatchAllData" ma:web="ac747571-c053-46ee-9df0-185ef1eec68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C1BF7B5-00FF-4003-8030-DA6EC223DDA3}">
  <ds:schemaRefs>
    <ds:schemaRef ds:uri="4b068bb0-e910-4d0e-9d2b-1d6d2c82d775"/>
    <ds:schemaRef ds:uri="985ec44e-1bab-4c0b-9df0-6ba128686fc9"/>
    <ds:schemaRef ds:uri="http://schemas.microsoft.com/office/2006/documentManagement/types"/>
    <ds:schemaRef ds:uri="http://schemas.microsoft.com/office/infopath/2007/PartnerControls"/>
    <ds:schemaRef ds:uri="http://purl.org/dc/elements/1.1/"/>
    <ds:schemaRef ds:uri="http://purl.org/dc/dcmitype/"/>
    <ds:schemaRef ds:uri="http://schemas.openxmlformats.org/package/2006/metadata/core-properties"/>
    <ds:schemaRef ds:uri="http://purl.org/dc/terms/"/>
    <ds:schemaRef ds:uri="ac747571-c053-46ee-9df0-185ef1eec688"/>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7FE66E53-570C-443E-8884-79D02E3AA12C}">
  <ds:schemaRefs>
    <ds:schemaRef ds:uri="http://schemas.microsoft.com/sharepoint/v3/contenttype/forms"/>
  </ds:schemaRefs>
</ds:datastoreItem>
</file>

<file path=customXml/itemProps3.xml><?xml version="1.0" encoding="utf-8"?>
<ds:datastoreItem xmlns:ds="http://schemas.openxmlformats.org/officeDocument/2006/customXml" ds:itemID="{DAD6FA20-DE5E-4B9E-94F7-510E715F27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b068bb0-e910-4d0e-9d2b-1d6d2c82d775"/>
    <ds:schemaRef ds:uri="ac747571-c053-46ee-9df0-185ef1eec688"/>
    <ds:schemaRef ds:uri="985ec44e-1bab-4c0b-9df0-6ba128686f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6776</TotalTime>
  <Words>822</Words>
  <Application>Microsoft Office PowerPoint</Application>
  <PresentationFormat>Widescreen</PresentationFormat>
  <Paragraphs>148</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Calibri</vt:lpstr>
      <vt:lpstr>Calibri Light</vt:lpstr>
      <vt:lpstr>Roboto</vt:lpstr>
      <vt:lpstr>Roboto Condensed Light</vt:lpstr>
      <vt:lpstr>Roboto Light</vt:lpstr>
      <vt:lpstr>Roboto Thin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Rickain Kalanda Lubo</dc:creator>
  <cp:lastModifiedBy>Steven Tshiamala</cp:lastModifiedBy>
  <cp:revision>644</cp:revision>
  <dcterms:created xsi:type="dcterms:W3CDTF">2018-03-23T15:19:36Z</dcterms:created>
  <dcterms:modified xsi:type="dcterms:W3CDTF">2023-03-22T14:14:11Z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0x010100113B39C19D708F4FA524BA6B1C04C6AF</vt:lpwstr>
  </property>
  <property fmtid="{D5CDD505-2E9C-101B-9397-08002B2CF9AE}" pid="3" name="MediaServiceImageTags">
    <vt:lpwstr/>
  </property>
</Properties>
</file>