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9" r:id="rId6"/>
    <p:sldId id="278" r:id="rId7"/>
    <p:sldId id="274" r:id="rId8"/>
    <p:sldId id="277" r:id="rId9"/>
    <p:sldId id="271" r:id="rId10"/>
    <p:sldId id="272" r:id="rId11"/>
    <p:sldId id="264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69B3"/>
    <a:srgbClr val="FF0000"/>
    <a:srgbClr val="5B9BD5"/>
    <a:srgbClr val="0056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63FD-ED34-4D4C-8D1F-739520619AA6}" type="datetimeFigureOut">
              <a:rPr lang="fr-FR" smtClean="0"/>
              <a:t>21/01/2022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CA63-D875-468C-AC6D-C35F9D9F06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1718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63FD-ED34-4D4C-8D1F-739520619AA6}" type="datetimeFigureOut">
              <a:rPr lang="fr-FR" smtClean="0"/>
              <a:t>21/01/2022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CA63-D875-468C-AC6D-C35F9D9F06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300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63FD-ED34-4D4C-8D1F-739520619AA6}" type="datetimeFigureOut">
              <a:rPr lang="fr-FR" smtClean="0"/>
              <a:t>21/01/2022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CA63-D875-468C-AC6D-C35F9D9F06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8600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63FD-ED34-4D4C-8D1F-739520619AA6}" type="datetimeFigureOut">
              <a:rPr lang="fr-FR" smtClean="0"/>
              <a:t>21/01/2022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CA63-D875-468C-AC6D-C35F9D9F06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1660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63FD-ED34-4D4C-8D1F-739520619AA6}" type="datetimeFigureOut">
              <a:rPr lang="fr-FR" smtClean="0"/>
              <a:t>21/01/2022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CA63-D875-468C-AC6D-C35F9D9F06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3343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63FD-ED34-4D4C-8D1F-739520619AA6}" type="datetimeFigureOut">
              <a:rPr lang="fr-FR" smtClean="0"/>
              <a:t>21/01/2022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CA63-D875-468C-AC6D-C35F9D9F06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174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63FD-ED34-4D4C-8D1F-739520619AA6}" type="datetimeFigureOut">
              <a:rPr lang="fr-FR" smtClean="0"/>
              <a:t>21/01/2022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CA63-D875-468C-AC6D-C35F9D9F06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0236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63FD-ED34-4D4C-8D1F-739520619AA6}" type="datetimeFigureOut">
              <a:rPr lang="fr-FR" smtClean="0"/>
              <a:t>21/01/2022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CA63-D875-468C-AC6D-C35F9D9F06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2498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63FD-ED34-4D4C-8D1F-739520619AA6}" type="datetimeFigureOut">
              <a:rPr lang="fr-FR" smtClean="0"/>
              <a:t>21/01/2022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CA63-D875-468C-AC6D-C35F9D9F06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2160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63FD-ED34-4D4C-8D1F-739520619AA6}" type="datetimeFigureOut">
              <a:rPr lang="fr-FR" smtClean="0"/>
              <a:t>21/01/2022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CA63-D875-468C-AC6D-C35F9D9F06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9474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63FD-ED34-4D4C-8D1F-739520619AA6}" type="datetimeFigureOut">
              <a:rPr lang="fr-FR" smtClean="0"/>
              <a:t>21/01/2022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CA63-D875-468C-AC6D-C35F9D9F06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0915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A63FD-ED34-4D4C-8D1F-739520619AA6}" type="datetimeFigureOut">
              <a:rPr lang="fr-FR" smtClean="0"/>
              <a:t>21/01/2022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ECA63-D875-468C-AC6D-C35F9D9F06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0277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6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755" y="1694554"/>
            <a:ext cx="12192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ctr">
              <a:lnSpc>
                <a:spcPct val="200000"/>
              </a:lnSpc>
              <a:spcAft>
                <a:spcPts val="10"/>
              </a:spcAft>
            </a:pP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Réunion de la Commission Mouvement de la  Population</a:t>
            </a:r>
          </a:p>
          <a:p>
            <a:pPr lvl="2" algn="ctr">
              <a:lnSpc>
                <a:spcPct val="200000"/>
              </a:lnSpc>
              <a:spcAft>
                <a:spcPts val="10"/>
              </a:spcAft>
            </a:pP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Ex Katanga_ Hub sud Est Kalemie</a:t>
            </a:r>
          </a:p>
          <a:p>
            <a:pPr lvl="2" algn="ctr">
              <a:lnSpc>
                <a:spcPct val="200000"/>
              </a:lnSpc>
              <a:spcAft>
                <a:spcPts val="10"/>
              </a:spcAft>
            </a:pP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Mois de décembre 2021</a:t>
            </a:r>
          </a:p>
          <a:p>
            <a:pPr lvl="2">
              <a:spcAft>
                <a:spcPts val="10"/>
              </a:spcAft>
            </a:pPr>
            <a:endParaRPr lang="fr-FR" sz="36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lvl="2"/>
            <a:r>
              <a:rPr lang="fr-FR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Roboto Thin" pitchFamily="2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49600"/>
            <a:ext cx="4510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Jeudi, 7/10/2021 – Commission Mouvement de population)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44B39DA-04F0-4BD2-AEF1-119D2B9C4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06" y="5786889"/>
            <a:ext cx="1028180" cy="10292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861646" y="41822"/>
            <a:ext cx="40532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spcAft>
                <a:spcPts val="10"/>
              </a:spcAft>
            </a:pP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Hub Sud Est Kalemie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A704BB3-8B3D-47CE-9D1B-A8EDDE92937B}"/>
              </a:ext>
            </a:extLst>
          </p:cNvPr>
          <p:cNvSpPr txBox="1"/>
          <p:nvPr/>
        </p:nvSpPr>
        <p:spPr>
          <a:xfrm>
            <a:off x="465991" y="5973329"/>
            <a:ext cx="31120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CMP KALEMIE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    du mois de </a:t>
            </a:r>
            <a:r>
              <a:rPr kumimoji="0" lang="fr-FR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decembre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21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5806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494638" cy="6858000"/>
          </a:xfrm>
          <a:prstGeom prst="rect">
            <a:avLst/>
          </a:prstGeom>
          <a:solidFill>
            <a:srgbClr val="005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Box 6"/>
          <p:cNvSpPr txBox="1"/>
          <p:nvPr/>
        </p:nvSpPr>
        <p:spPr>
          <a:xfrm>
            <a:off x="3825380" y="65129"/>
            <a:ext cx="80165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0"/>
              </a:spcBef>
            </a:pPr>
            <a:r>
              <a:rPr lang="fr-FR" sz="3200" dirty="0">
                <a:solidFill>
                  <a:srgbClr val="00569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Formulation des recommandations</a:t>
            </a:r>
          </a:p>
          <a:p>
            <a:pPr algn="r"/>
            <a:r>
              <a:rPr lang="fr-FR" sz="12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Actions à mener par les membres de la CMP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7250" y="1060078"/>
            <a:ext cx="3077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"/>
              </a:spcBef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Suivi des recommandations</a:t>
            </a:r>
          </a:p>
          <a:p>
            <a:pPr>
              <a:spcBef>
                <a:spcPts val="10"/>
              </a:spcBef>
            </a:pPr>
            <a:r>
              <a:rPr lang="fr-FR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Suivi des points de la réunion précédente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7250" y="1646497"/>
            <a:ext cx="3077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"/>
              </a:spcBef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Présentation des alertes</a:t>
            </a:r>
          </a:p>
          <a:p>
            <a:r>
              <a:rPr lang="fr-FR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Alertes enregistrés les derniers mois en attente d’évaluation et les délais écoulés depuis leurs enregistrements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7250" y="2497918"/>
            <a:ext cx="307738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"/>
              </a:spcBef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Présentation consolidée des rapports d’évaluation</a:t>
            </a:r>
          </a:p>
          <a:p>
            <a:r>
              <a:rPr lang="fr-FR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Rapports d’évaluations réalisées, explication des méthode et des nouveaux chiffres des mouvements évalués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7250" y="3529884"/>
            <a:ext cx="3077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"/>
              </a:spcBef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Présentation des données validées suite à l’analyse des rapports</a:t>
            </a:r>
          </a:p>
          <a:p>
            <a:r>
              <a:rPr lang="fr-FR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Présentation des tendances mensuelles (</a:t>
            </a:r>
            <a:r>
              <a:rPr lang="fr-FR" sz="1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IDPs</a:t>
            </a:r>
            <a:r>
              <a:rPr lang="fr-FR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) et l’influence sur le cumul par zone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7250" y="4455314"/>
            <a:ext cx="3077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"/>
              </a:spcBef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Synthèse des mouvements enregistrés</a:t>
            </a:r>
          </a:p>
          <a:p>
            <a:r>
              <a:rPr lang="fr-FR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Synthèse des grands mouvements enregistrés au cours des dernières années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121023"/>
            <a:ext cx="3494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0"/>
              </a:spcBef>
            </a:pPr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AGENDA</a:t>
            </a:r>
            <a:endParaRPr lang="fr-FR" sz="11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algn="r"/>
            <a:r>
              <a:rPr lang="fr-FR" sz="1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Points à aborder au cours de cette réunion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25379" y="1266153"/>
            <a:ext cx="80165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0"/>
              </a:spcBef>
              <a:buFont typeface="+mj-lt"/>
              <a:buAutoNum type="arabicPeriod"/>
            </a:pPr>
            <a:endParaRPr lang="fr-FR" dirty="0"/>
          </a:p>
          <a:p>
            <a:pPr marL="457200" indent="-457200">
              <a:spcBef>
                <a:spcPts val="10"/>
              </a:spcBef>
              <a:buFont typeface="+mj-lt"/>
              <a:buAutoNum type="arabicPeriod"/>
            </a:pPr>
            <a:endParaRPr lang="fr-FR" sz="1200" dirty="0">
              <a:solidFill>
                <a:srgbClr val="00569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10"/>
              </a:spcBef>
              <a:buFont typeface="+mj-lt"/>
              <a:buAutoNum type="arabicPeriod"/>
            </a:pPr>
            <a:endParaRPr lang="fr-FR" sz="1200" dirty="0">
              <a:solidFill>
                <a:srgbClr val="00569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10"/>
              </a:spcBef>
              <a:buFont typeface="+mj-lt"/>
              <a:buAutoNum type="arabicPeriod"/>
            </a:pPr>
            <a:endParaRPr lang="fr-FR" dirty="0">
              <a:solidFill>
                <a:srgbClr val="00569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7250" y="5425119"/>
            <a:ext cx="3077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"/>
              </a:spcBef>
            </a:pP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Recommandations</a:t>
            </a:r>
          </a:p>
          <a:p>
            <a:r>
              <a:rPr lang="fr-FR" sz="10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actions à mener par les membres de la CMP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331723" y="6487730"/>
            <a:ext cx="510205" cy="261610"/>
          </a:xfrm>
          <a:prstGeom prst="rect">
            <a:avLst/>
          </a:prstGeom>
          <a:solidFill>
            <a:srgbClr val="005691"/>
          </a:solidFill>
        </p:spPr>
        <p:txBody>
          <a:bodyPr wrap="square" rtlCol="0">
            <a:spAutoFit/>
          </a:bodyPr>
          <a:lstStyle/>
          <a:p>
            <a:pPr algn="r">
              <a:spcBef>
                <a:spcPts val="10"/>
              </a:spcBef>
            </a:pPr>
            <a:r>
              <a:rPr lang="fr-FR" sz="11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7</a:t>
            </a:r>
            <a:endParaRPr lang="fr-FR" sz="8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985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6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6837" y="2963799"/>
            <a:ext cx="116271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"/>
              </a:spcAft>
            </a:pPr>
            <a:r>
              <a:rPr lang="fr-FR" sz="36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Merci …</a:t>
            </a:r>
          </a:p>
          <a:p>
            <a:pPr algn="ctr"/>
            <a:r>
              <a:rPr lang="fr-FR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Roboto Thin" pitchFamily="2" charset="0"/>
                <a:cs typeface="Arial" panose="020B0604020202020204" pitchFamily="34" charset="0"/>
              </a:rPr>
              <a:t>Pour votre attention  et contribution</a:t>
            </a:r>
          </a:p>
        </p:txBody>
      </p:sp>
    </p:spTree>
    <p:extLst>
      <p:ext uri="{BB962C8B-B14F-4D97-AF65-F5344CB8AC3E}">
        <p14:creationId xmlns:p14="http://schemas.microsoft.com/office/powerpoint/2010/main" val="27828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494638" cy="6858000"/>
          </a:xfrm>
          <a:prstGeom prst="rect">
            <a:avLst/>
          </a:prstGeom>
          <a:solidFill>
            <a:srgbClr val="005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Box 6"/>
          <p:cNvSpPr txBox="1"/>
          <p:nvPr/>
        </p:nvSpPr>
        <p:spPr>
          <a:xfrm>
            <a:off x="3825380" y="65129"/>
            <a:ext cx="80165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0"/>
              </a:spcBef>
            </a:pPr>
            <a:r>
              <a:rPr lang="fr-FR" sz="3200" dirty="0">
                <a:solidFill>
                  <a:srgbClr val="00569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AGENDA</a:t>
            </a:r>
            <a:endParaRPr lang="fr-FR" sz="1600" dirty="0">
              <a:solidFill>
                <a:srgbClr val="00569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algn="r"/>
            <a:r>
              <a:rPr lang="fr-FR" sz="1200" dirty="0">
                <a:latin typeface="Roboto" panose="02000000000000000000" pitchFamily="2" charset="0"/>
                <a:ea typeface="Roboto" panose="02000000000000000000" pitchFamily="2" charset="0"/>
              </a:rPr>
              <a:t>Points à aborder au cours de cette réunion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5209" y="6195933"/>
            <a:ext cx="2991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"/>
              </a:spcAft>
              <a:buClrTx/>
              <a:buSzTx/>
              <a:buFontTx/>
              <a:buNone/>
              <a:tabLst/>
              <a:defRPr/>
            </a:pPr>
            <a:r>
              <a:rPr lang="fr-FR" sz="10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   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CMP KALEMIE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    du mois de </a:t>
            </a:r>
            <a:r>
              <a:rPr kumimoji="0" lang="fr-FR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decembre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21</a:t>
            </a:r>
            <a:endParaRPr lang="fr-FR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3825376" y="1278446"/>
            <a:ext cx="8016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"/>
              </a:spcBef>
            </a:pPr>
            <a:r>
              <a:rPr lang="fr-FR" sz="2000" dirty="0">
                <a:solidFill>
                  <a:srgbClr val="00569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Suivi des recommandations</a:t>
            </a:r>
          </a:p>
          <a:p>
            <a:pPr>
              <a:spcBef>
                <a:spcPts val="10"/>
              </a:spcBef>
            </a:pPr>
            <a:endParaRPr lang="fr-FR" sz="1200" dirty="0"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42781" y="2002719"/>
            <a:ext cx="8016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"/>
              </a:spcBef>
            </a:pPr>
            <a:r>
              <a:rPr lang="fr-FR" sz="2000" dirty="0">
                <a:solidFill>
                  <a:srgbClr val="00569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Présentation consolidée des rapports d’évaluation</a:t>
            </a:r>
            <a:endParaRPr lang="fr-FR" sz="1600" dirty="0">
              <a:solidFill>
                <a:srgbClr val="00569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fr-FR" sz="1200" dirty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Rapports d’évaluations réalisées, explication des méthode et des nouveaux chiffres des mouvements évalués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30308" y="2873254"/>
            <a:ext cx="8016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"/>
              </a:spcBef>
            </a:pPr>
            <a:r>
              <a:rPr lang="fr-FR" sz="2000" dirty="0">
                <a:solidFill>
                  <a:srgbClr val="00569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Présentation des données validées suite à l’analyse des rapports</a:t>
            </a:r>
          </a:p>
          <a:p>
            <a:pPr>
              <a:spcBef>
                <a:spcPts val="10"/>
              </a:spcBef>
            </a:pPr>
            <a:r>
              <a:rPr lang="fr-FR" sz="1200" dirty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Présentation des tendances mensuelles (</a:t>
            </a:r>
            <a:r>
              <a:rPr lang="fr-FR" sz="1200" dirty="0" err="1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IDPs</a:t>
            </a:r>
            <a:r>
              <a:rPr lang="fr-FR" sz="1200" dirty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) et l’influence sur le cumul par zone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25375" y="3978119"/>
            <a:ext cx="8016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"/>
              </a:spcBef>
            </a:pPr>
            <a:r>
              <a:rPr lang="fr-FR" sz="2000" b="1" dirty="0">
                <a:solidFill>
                  <a:srgbClr val="00569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Synthèse des mouvements enregistrés</a:t>
            </a:r>
            <a:endParaRPr lang="fr-FR" sz="1600" b="1" dirty="0">
              <a:solidFill>
                <a:srgbClr val="00569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r>
              <a:rPr lang="fr-FR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Synthèse des grands mouvements enregistrés au cours des dernières années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25375" y="5273027"/>
            <a:ext cx="8016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"/>
              </a:spcBef>
            </a:pPr>
            <a:r>
              <a:rPr lang="fr-FR" sz="2000" dirty="0">
                <a:solidFill>
                  <a:srgbClr val="00569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Recommandations</a:t>
            </a:r>
            <a:endParaRPr lang="fr-FR" sz="1600" dirty="0">
              <a:solidFill>
                <a:srgbClr val="00569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fr-FR" sz="1200" dirty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Recommandations sur les actions à mener par les membres de la CMP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331723" y="6487730"/>
            <a:ext cx="510205" cy="261610"/>
          </a:xfrm>
          <a:prstGeom prst="rect">
            <a:avLst/>
          </a:prstGeom>
          <a:solidFill>
            <a:srgbClr val="005691"/>
          </a:solidFill>
        </p:spPr>
        <p:txBody>
          <a:bodyPr wrap="square" rtlCol="0">
            <a:spAutoFit/>
          </a:bodyPr>
          <a:lstStyle/>
          <a:p>
            <a:pPr algn="r">
              <a:spcBef>
                <a:spcPts val="10"/>
              </a:spcBef>
            </a:pPr>
            <a:r>
              <a:rPr lang="fr-FR" sz="11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1</a:t>
            </a:r>
            <a:endParaRPr lang="fr-FR" sz="8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BA9C80A-3280-45E7-BB29-8B3F5833B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10" y="6237606"/>
            <a:ext cx="443075" cy="4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807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40" y="0"/>
            <a:ext cx="3494638" cy="6858000"/>
          </a:xfrm>
          <a:prstGeom prst="rect">
            <a:avLst/>
          </a:prstGeom>
          <a:solidFill>
            <a:srgbClr val="005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25380" y="65129"/>
            <a:ext cx="80165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0"/>
              </a:spcBef>
            </a:pPr>
            <a:r>
              <a:rPr lang="fr-FR" sz="3200" dirty="0">
                <a:solidFill>
                  <a:srgbClr val="00569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Suivi des recommandations</a:t>
            </a:r>
          </a:p>
          <a:p>
            <a:pPr algn="r"/>
            <a:r>
              <a:rPr lang="fr-FR" sz="12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Suivi des points de la réunion précédente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7250" y="1060078"/>
            <a:ext cx="3077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"/>
              </a:spcBef>
            </a:pP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Suivi des recommandations</a:t>
            </a:r>
          </a:p>
          <a:p>
            <a:pPr>
              <a:spcBef>
                <a:spcPts val="10"/>
              </a:spcBef>
            </a:pPr>
            <a:r>
              <a:rPr lang="fr-FR" sz="10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Suivi des points de la réunion précédente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6229" y="1840970"/>
            <a:ext cx="307738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"/>
              </a:spcBef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Présentation consolidée des rapports d’évaluation</a:t>
            </a:r>
          </a:p>
          <a:p>
            <a:r>
              <a:rPr lang="fr-FR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Rapports d’évaluations réalisées, explication des méthode et des nouveaux chiffres des mouvements évalués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6227" y="3093931"/>
            <a:ext cx="3077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"/>
              </a:spcBef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Présentation des données validées suite à l’analyse des rapports</a:t>
            </a:r>
          </a:p>
          <a:p>
            <a:r>
              <a:rPr lang="fr-FR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Présentation des tendances mensuelles (</a:t>
            </a:r>
            <a:r>
              <a:rPr lang="fr-FR" sz="1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IDPs</a:t>
            </a:r>
            <a:r>
              <a:rPr lang="fr-FR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) et l’influence sur le cumul par zone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6230" y="4121007"/>
            <a:ext cx="3077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"/>
              </a:spcBef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Synthèse des mouvements enregistrés</a:t>
            </a:r>
          </a:p>
          <a:p>
            <a:r>
              <a:rPr lang="fr-FR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Synthèse des grands mouvements enregistrés au cours des dernières années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280548"/>
            <a:ext cx="3494635" cy="234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0"/>
              </a:spcBef>
            </a:pPr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AGENDA</a:t>
            </a:r>
            <a:endParaRPr lang="fr-FR" sz="11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algn="r"/>
            <a:r>
              <a:rPr lang="fr-FR" sz="1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Points à aborder au cours de cette réunion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7250" y="5425119"/>
            <a:ext cx="3077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"/>
              </a:spcBef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Recommandations</a:t>
            </a:r>
          </a:p>
          <a:p>
            <a:r>
              <a:rPr lang="fr-FR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actions à mener par les membres de la CMP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331723" y="6487730"/>
            <a:ext cx="510205" cy="261610"/>
          </a:xfrm>
          <a:prstGeom prst="rect">
            <a:avLst/>
          </a:prstGeom>
          <a:solidFill>
            <a:srgbClr val="005691"/>
          </a:solidFill>
        </p:spPr>
        <p:txBody>
          <a:bodyPr wrap="square" rtlCol="0">
            <a:spAutoFit/>
          </a:bodyPr>
          <a:lstStyle/>
          <a:p>
            <a:pPr algn="r">
              <a:spcBef>
                <a:spcPts val="10"/>
              </a:spcBef>
            </a:pPr>
            <a:r>
              <a:rPr lang="fr-FR" sz="11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2</a:t>
            </a:r>
            <a:endParaRPr lang="fr-FR" sz="8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2413D249-3A72-4484-A570-F7039778C0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948861"/>
              </p:ext>
            </p:extLst>
          </p:nvPr>
        </p:nvGraphicFramePr>
        <p:xfrm>
          <a:off x="3514318" y="903579"/>
          <a:ext cx="8677683" cy="5211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4088">
                  <a:extLst>
                    <a:ext uri="{9D8B030D-6E8A-4147-A177-3AD203B41FA5}">
                      <a16:colId xmlns:a16="http://schemas.microsoft.com/office/drawing/2014/main" val="1774285964"/>
                    </a:ext>
                  </a:extLst>
                </a:gridCol>
                <a:gridCol w="5886394">
                  <a:extLst>
                    <a:ext uri="{9D8B030D-6E8A-4147-A177-3AD203B41FA5}">
                      <a16:colId xmlns:a16="http://schemas.microsoft.com/office/drawing/2014/main" val="2172282347"/>
                    </a:ext>
                  </a:extLst>
                </a:gridCol>
                <a:gridCol w="2357201">
                  <a:extLst>
                    <a:ext uri="{9D8B030D-6E8A-4147-A177-3AD203B41FA5}">
                      <a16:colId xmlns:a16="http://schemas.microsoft.com/office/drawing/2014/main" val="1020189804"/>
                    </a:ext>
                  </a:extLst>
                </a:gridCol>
              </a:tblGrid>
              <a:tr h="159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465320" algn="r"/>
                        </a:tabLst>
                      </a:pPr>
                      <a:r>
                        <a:rPr lang="fr-FR" sz="2300" dirty="0">
                          <a:effectLst/>
                        </a:rPr>
                        <a:t>N°</a:t>
                      </a:r>
                      <a:endParaRPr lang="fr-FR" sz="2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13970" marT="88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465320" algn="r"/>
                        </a:tabLst>
                      </a:pPr>
                      <a:r>
                        <a:rPr lang="fr-FR" sz="2300" dirty="0">
                          <a:effectLst/>
                        </a:rPr>
                        <a:t>Résumé 	</a:t>
                      </a:r>
                      <a:endParaRPr lang="fr-FR" sz="2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13970" marT="88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300">
                          <a:effectLst/>
                        </a:rPr>
                        <a:t>Point de suivi</a:t>
                      </a:r>
                      <a:endParaRPr lang="fr-FR" sz="2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13970" marT="8890" marB="0"/>
                </a:tc>
                <a:extLst>
                  <a:ext uri="{0D108BD9-81ED-4DB2-BD59-A6C34878D82A}">
                    <a16:rowId xmlns:a16="http://schemas.microsoft.com/office/drawing/2014/main" val="2455429032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350" marR="13970" marT="889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300" dirty="0">
                          <a:effectLst/>
                        </a:rPr>
                        <a:t>Finaliser le ciblage dans les deux sites </a:t>
                      </a:r>
                      <a:r>
                        <a:rPr lang="fr-FR" sz="2300" dirty="0" err="1">
                          <a:effectLst/>
                        </a:rPr>
                        <a:t>Muingidi</a:t>
                      </a:r>
                      <a:r>
                        <a:rPr lang="fr-FR" sz="2300" dirty="0">
                          <a:effectLst/>
                        </a:rPr>
                        <a:t> et Mandela et partager les chiffres avec la CMP afin de les intégrer pour le mois d’aout 21</a:t>
                      </a:r>
                      <a:endParaRPr lang="fr-FR" sz="2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13970" marT="889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300" dirty="0">
                          <a:effectLst/>
                        </a:rPr>
                        <a:t>DIVAH fera le suivi de </a:t>
                      </a:r>
                      <a:r>
                        <a:rPr lang="fr-FR" sz="2300" dirty="0" err="1">
                          <a:effectLst/>
                        </a:rPr>
                        <a:t>Muingidi</a:t>
                      </a:r>
                      <a:r>
                        <a:rPr lang="fr-FR" sz="2300" dirty="0">
                          <a:effectLst/>
                        </a:rPr>
                        <a:t> pour donner suite à la prochaine réunion</a:t>
                      </a:r>
                      <a:endParaRPr lang="fr-FR" sz="2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13970" marT="8890" marB="0"/>
                </a:tc>
                <a:extLst>
                  <a:ext uri="{0D108BD9-81ED-4DB2-BD59-A6C34878D82A}">
                    <a16:rowId xmlns:a16="http://schemas.microsoft.com/office/drawing/2014/main" val="1743560773"/>
                  </a:ext>
                </a:extLst>
              </a:tr>
              <a:tr h="35560"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300" dirty="0">
                          <a:effectLst/>
                        </a:rPr>
                        <a:t>2.</a:t>
                      </a:r>
                      <a:endParaRPr lang="fr-FR" sz="2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13970" marT="8890" marB="0"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300" dirty="0">
                          <a:effectLst/>
                        </a:rPr>
                        <a:t>Partager le plus tôt les statistiques des déplacés dans les sites sous coordination CCCM</a:t>
                      </a:r>
                      <a:endParaRPr lang="fr-FR" sz="2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13970" marT="88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300" dirty="0">
                          <a:effectLst/>
                        </a:rPr>
                        <a:t>Réalisé</a:t>
                      </a:r>
                      <a:endParaRPr lang="fr-FR" sz="2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13970" marT="8890" marB="0"/>
                </a:tc>
                <a:extLst>
                  <a:ext uri="{0D108BD9-81ED-4DB2-BD59-A6C34878D82A}">
                    <a16:rowId xmlns:a16="http://schemas.microsoft.com/office/drawing/2014/main" val="1435846383"/>
                  </a:ext>
                </a:extLst>
              </a:tr>
              <a:tr h="328930">
                <a:tc>
                  <a:txBody>
                    <a:bodyPr/>
                    <a:lstStyle/>
                    <a:p>
                      <a:pPr marL="3175" indent="317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300" dirty="0">
                          <a:effectLst/>
                        </a:rPr>
                        <a:t>3.</a:t>
                      </a:r>
                      <a:endParaRPr lang="fr-FR" sz="2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13970" marT="8890" marB="0"/>
                </a:tc>
                <a:tc>
                  <a:txBody>
                    <a:bodyPr/>
                    <a:lstStyle/>
                    <a:p>
                      <a:pPr marL="3175" indent="317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300">
                          <a:effectLst/>
                        </a:rPr>
                        <a:t>Harmoniser les chiffres du rapport de Kongolo en extrayant les retournés de juin qui bénéficient la réponses CRS en cours et les éclater selon les vagues mensuelles.</a:t>
                      </a:r>
                      <a:endParaRPr lang="fr-FR" sz="2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13970" marT="889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300" dirty="0">
                          <a:effectLst/>
                        </a:rPr>
                        <a:t>Réalisé</a:t>
                      </a:r>
                      <a:endParaRPr lang="fr-FR" sz="2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13970" marT="8890" marB="0"/>
                </a:tc>
                <a:extLst>
                  <a:ext uri="{0D108BD9-81ED-4DB2-BD59-A6C34878D82A}">
                    <a16:rowId xmlns:a16="http://schemas.microsoft.com/office/drawing/2014/main" val="688668654"/>
                  </a:ext>
                </a:extLst>
              </a:tr>
              <a:tr h="329565">
                <a:tc>
                  <a:txBody>
                    <a:bodyPr/>
                    <a:lstStyle/>
                    <a:p>
                      <a:pPr indent="635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350" marR="13970" marT="889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300">
                          <a:effectLst/>
                        </a:rPr>
                        <a:t>Tout partenaire qui mène une ERM retraçant des chiffres sur le mouvement des population doit la présenter à la CMP</a:t>
                      </a:r>
                      <a:endParaRPr lang="fr-FR" sz="2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13970" marT="889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300" dirty="0">
                          <a:effectLst/>
                        </a:rPr>
                        <a:t>Permanent</a:t>
                      </a:r>
                      <a:endParaRPr lang="fr-FR" sz="2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13970" marT="8890" marB="0"/>
                </a:tc>
                <a:extLst>
                  <a:ext uri="{0D108BD9-81ED-4DB2-BD59-A6C34878D82A}">
                    <a16:rowId xmlns:a16="http://schemas.microsoft.com/office/drawing/2014/main" val="3014840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1206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494638" cy="6858000"/>
          </a:xfrm>
          <a:prstGeom prst="rect">
            <a:avLst/>
          </a:prstGeom>
          <a:solidFill>
            <a:srgbClr val="005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Box 6"/>
          <p:cNvSpPr txBox="1"/>
          <p:nvPr/>
        </p:nvSpPr>
        <p:spPr>
          <a:xfrm>
            <a:off x="3825380" y="65129"/>
            <a:ext cx="80165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0"/>
              </a:spcBef>
            </a:pPr>
            <a:r>
              <a:rPr lang="fr-FR" sz="3200" dirty="0">
                <a:solidFill>
                  <a:srgbClr val="00569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Présentation des alertes</a:t>
            </a:r>
          </a:p>
          <a:p>
            <a:pPr algn="r"/>
            <a:r>
              <a:rPr lang="fr-FR" sz="12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Alertes enregistrés les 9 derniers mois en attente d’évaluation et les délais écoulés depuis leurs enregistrements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7250" y="1060078"/>
            <a:ext cx="3077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"/>
              </a:spcBef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Suivi des recommandations</a:t>
            </a:r>
          </a:p>
          <a:p>
            <a:pPr>
              <a:spcBef>
                <a:spcPts val="10"/>
              </a:spcBef>
            </a:pPr>
            <a:r>
              <a:rPr lang="fr-FR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Suivi des points de la réunion précédente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7250" y="1646497"/>
            <a:ext cx="3077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"/>
              </a:spcBef>
            </a:pP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Présentation des alertes</a:t>
            </a:r>
          </a:p>
          <a:p>
            <a:r>
              <a:rPr lang="fr-FR" sz="10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Alertes enregistrés les derniers mois en attente d’évaluation et les délais écoulés depuis leurs enregistrements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7250" y="2497918"/>
            <a:ext cx="307738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"/>
              </a:spcBef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Présentation consolidée des rapports d’évaluation</a:t>
            </a:r>
          </a:p>
          <a:p>
            <a:r>
              <a:rPr lang="fr-FR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Rapports d’évaluations réalisées, explication des méthode et des nouveaux chiffres des mouvements évalués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7250" y="3529884"/>
            <a:ext cx="3077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"/>
              </a:spcBef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Présentation des données validées suite à l’analyse des rapports</a:t>
            </a:r>
          </a:p>
          <a:p>
            <a:r>
              <a:rPr lang="fr-FR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Présentation des tendances mensuelles (</a:t>
            </a:r>
            <a:r>
              <a:rPr lang="fr-FR" sz="1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IDPs</a:t>
            </a:r>
            <a:r>
              <a:rPr lang="fr-FR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) et l’influence sur le cumul par zone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7250" y="4455314"/>
            <a:ext cx="3077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"/>
              </a:spcBef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Synthèse des mouvements enregistrés</a:t>
            </a:r>
          </a:p>
          <a:p>
            <a:r>
              <a:rPr lang="fr-FR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Synthèse des grands mouvements enregistrés au cours des dernières années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121023"/>
            <a:ext cx="3494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0"/>
              </a:spcBef>
            </a:pPr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AGENDA</a:t>
            </a:r>
            <a:endParaRPr lang="fr-FR" sz="11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algn="r"/>
            <a:r>
              <a:rPr lang="fr-FR" sz="1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Points à aborder au cours de cette réunion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7250" y="5425119"/>
            <a:ext cx="3077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"/>
              </a:spcBef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Recommandations</a:t>
            </a:r>
          </a:p>
          <a:p>
            <a:r>
              <a:rPr lang="fr-FR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actions à mener par les membres de la CMP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331723" y="6487730"/>
            <a:ext cx="510205" cy="261610"/>
          </a:xfrm>
          <a:prstGeom prst="rect">
            <a:avLst/>
          </a:prstGeom>
          <a:solidFill>
            <a:srgbClr val="005691"/>
          </a:solidFill>
        </p:spPr>
        <p:txBody>
          <a:bodyPr wrap="square" rtlCol="0">
            <a:spAutoFit/>
          </a:bodyPr>
          <a:lstStyle/>
          <a:p>
            <a:pPr algn="r">
              <a:spcBef>
                <a:spcPts val="10"/>
              </a:spcBef>
            </a:pPr>
            <a:r>
              <a:rPr lang="fr-FR" sz="11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3</a:t>
            </a:r>
            <a:endParaRPr lang="fr-FR" sz="8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C236923-FA79-47D9-B3F4-191D844CED0B}"/>
              </a:ext>
            </a:extLst>
          </p:cNvPr>
          <p:cNvSpPr txBox="1"/>
          <p:nvPr/>
        </p:nvSpPr>
        <p:spPr>
          <a:xfrm>
            <a:off x="3825375" y="782035"/>
            <a:ext cx="4118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Nbre d’alertes par territoire / par statut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2D210FDB-A2F8-4004-99F7-235EA41A86F4}"/>
              </a:ext>
            </a:extLst>
          </p:cNvPr>
          <p:cNvSpPr txBox="1"/>
          <p:nvPr/>
        </p:nvSpPr>
        <p:spPr>
          <a:xfrm>
            <a:off x="3785635" y="3613708"/>
            <a:ext cx="4118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Nbre d’alertes par période / par statut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07ABA4E3-3BA8-4F3D-A791-8C85FDBA25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827255"/>
              </p:ext>
            </p:extLst>
          </p:nvPr>
        </p:nvGraphicFramePr>
        <p:xfrm>
          <a:off x="3911885" y="1118017"/>
          <a:ext cx="6414963" cy="2249751"/>
        </p:xfrm>
        <a:graphic>
          <a:graphicData uri="http://schemas.openxmlformats.org/drawingml/2006/table">
            <a:tbl>
              <a:tblPr/>
              <a:tblGrid>
                <a:gridCol w="954628">
                  <a:extLst>
                    <a:ext uri="{9D8B030D-6E8A-4147-A177-3AD203B41FA5}">
                      <a16:colId xmlns:a16="http://schemas.microsoft.com/office/drawing/2014/main" val="732553508"/>
                    </a:ext>
                  </a:extLst>
                </a:gridCol>
                <a:gridCol w="702919">
                  <a:extLst>
                    <a:ext uri="{9D8B030D-6E8A-4147-A177-3AD203B41FA5}">
                      <a16:colId xmlns:a16="http://schemas.microsoft.com/office/drawing/2014/main" val="736259313"/>
                    </a:ext>
                  </a:extLst>
                </a:gridCol>
                <a:gridCol w="623343">
                  <a:extLst>
                    <a:ext uri="{9D8B030D-6E8A-4147-A177-3AD203B41FA5}">
                      <a16:colId xmlns:a16="http://schemas.microsoft.com/office/drawing/2014/main" val="1585520876"/>
                    </a:ext>
                  </a:extLst>
                </a:gridCol>
                <a:gridCol w="742705">
                  <a:extLst>
                    <a:ext uri="{9D8B030D-6E8A-4147-A177-3AD203B41FA5}">
                      <a16:colId xmlns:a16="http://schemas.microsoft.com/office/drawing/2014/main" val="4151446442"/>
                    </a:ext>
                  </a:extLst>
                </a:gridCol>
                <a:gridCol w="742705">
                  <a:extLst>
                    <a:ext uri="{9D8B030D-6E8A-4147-A177-3AD203B41FA5}">
                      <a16:colId xmlns:a16="http://schemas.microsoft.com/office/drawing/2014/main" val="3181870995"/>
                    </a:ext>
                  </a:extLst>
                </a:gridCol>
                <a:gridCol w="636605">
                  <a:extLst>
                    <a:ext uri="{9D8B030D-6E8A-4147-A177-3AD203B41FA5}">
                      <a16:colId xmlns:a16="http://schemas.microsoft.com/office/drawing/2014/main" val="915509280"/>
                    </a:ext>
                  </a:extLst>
                </a:gridCol>
                <a:gridCol w="517242">
                  <a:extLst>
                    <a:ext uri="{9D8B030D-6E8A-4147-A177-3AD203B41FA5}">
                      <a16:colId xmlns:a16="http://schemas.microsoft.com/office/drawing/2014/main" val="2803224942"/>
                    </a:ext>
                  </a:extLst>
                </a:gridCol>
                <a:gridCol w="649866">
                  <a:extLst>
                    <a:ext uri="{9D8B030D-6E8A-4147-A177-3AD203B41FA5}">
                      <a16:colId xmlns:a16="http://schemas.microsoft.com/office/drawing/2014/main" val="947931844"/>
                    </a:ext>
                  </a:extLst>
                </a:gridCol>
                <a:gridCol w="844950">
                  <a:extLst>
                    <a:ext uri="{9D8B030D-6E8A-4147-A177-3AD203B41FA5}">
                      <a16:colId xmlns:a16="http://schemas.microsoft.com/office/drawing/2014/main" val="417146068"/>
                    </a:ext>
                  </a:extLst>
                </a:gridCol>
              </a:tblGrid>
              <a:tr h="100959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Territoire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Alerte humanitaire clôturée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Attente d’intervention</a:t>
                      </a:r>
                    </a:p>
                  </a:txBody>
                  <a:tcPr marL="9525" marR="9525" marT="9525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 attente d'évaluation</a:t>
                      </a:r>
                    </a:p>
                  </a:txBody>
                  <a:tcPr marL="9525" marR="9525" marT="9525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Evaluation post-intervention</a:t>
                      </a:r>
                    </a:p>
                  </a:txBody>
                  <a:tcPr marL="9525" marR="9525" marT="9525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Evaluation terminée</a:t>
                      </a:r>
                    </a:p>
                  </a:txBody>
                  <a:tcPr marL="9525" marR="9525" marT="9525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Intervention en cours</a:t>
                      </a:r>
                    </a:p>
                  </a:txBody>
                  <a:tcPr marL="9525" marR="9525" marT="9525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NULL</a:t>
                      </a:r>
                    </a:p>
                  </a:txBody>
                  <a:tcPr marL="9525" marR="9525" marT="9525" marB="0" vert="vert270" anchor="ctr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général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260370"/>
                  </a:ext>
                </a:extLst>
              </a:tr>
              <a:tr h="17143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Kabalo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685042"/>
                  </a:ext>
                </a:extLst>
              </a:tr>
              <a:tr h="17143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Kalemie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4202530"/>
                  </a:ext>
                </a:extLst>
              </a:tr>
              <a:tr h="17143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Kongolo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0454187"/>
                  </a:ext>
                </a:extLst>
              </a:tr>
              <a:tr h="17143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Manono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7219441"/>
                  </a:ext>
                </a:extLst>
              </a:tr>
              <a:tr h="17143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9791922"/>
                  </a:ext>
                </a:extLst>
              </a:tr>
              <a:tr h="17143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Nyunzu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1942426"/>
                  </a:ext>
                </a:extLst>
              </a:tr>
              <a:tr h="17143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367632"/>
                  </a:ext>
                </a:extLst>
              </a:tr>
            </a:tbl>
          </a:graphicData>
        </a:graphic>
      </p:graphicFrame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25880950-B704-48E2-B777-25B0D02FA9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819708"/>
              </p:ext>
            </p:extLst>
          </p:nvPr>
        </p:nvGraphicFramePr>
        <p:xfrm>
          <a:off x="3911885" y="3938637"/>
          <a:ext cx="6414962" cy="2585933"/>
        </p:xfrm>
        <a:graphic>
          <a:graphicData uri="http://schemas.openxmlformats.org/drawingml/2006/table">
            <a:tbl>
              <a:tblPr/>
              <a:tblGrid>
                <a:gridCol w="860522">
                  <a:extLst>
                    <a:ext uri="{9D8B030D-6E8A-4147-A177-3AD203B41FA5}">
                      <a16:colId xmlns:a16="http://schemas.microsoft.com/office/drawing/2014/main" val="3920232623"/>
                    </a:ext>
                  </a:extLst>
                </a:gridCol>
                <a:gridCol w="733606">
                  <a:extLst>
                    <a:ext uri="{9D8B030D-6E8A-4147-A177-3AD203B41FA5}">
                      <a16:colId xmlns:a16="http://schemas.microsoft.com/office/drawing/2014/main" val="632643619"/>
                    </a:ext>
                  </a:extLst>
                </a:gridCol>
                <a:gridCol w="772905">
                  <a:extLst>
                    <a:ext uri="{9D8B030D-6E8A-4147-A177-3AD203B41FA5}">
                      <a16:colId xmlns:a16="http://schemas.microsoft.com/office/drawing/2014/main" val="3083141570"/>
                    </a:ext>
                  </a:extLst>
                </a:gridCol>
                <a:gridCol w="707406">
                  <a:extLst>
                    <a:ext uri="{9D8B030D-6E8A-4147-A177-3AD203B41FA5}">
                      <a16:colId xmlns:a16="http://schemas.microsoft.com/office/drawing/2014/main" val="3529078289"/>
                    </a:ext>
                  </a:extLst>
                </a:gridCol>
                <a:gridCol w="655004">
                  <a:extLst>
                    <a:ext uri="{9D8B030D-6E8A-4147-A177-3AD203B41FA5}">
                      <a16:colId xmlns:a16="http://schemas.microsoft.com/office/drawing/2014/main" val="2564700814"/>
                    </a:ext>
                  </a:extLst>
                </a:gridCol>
                <a:gridCol w="707406">
                  <a:extLst>
                    <a:ext uri="{9D8B030D-6E8A-4147-A177-3AD203B41FA5}">
                      <a16:colId xmlns:a16="http://schemas.microsoft.com/office/drawing/2014/main" val="2354995855"/>
                    </a:ext>
                  </a:extLst>
                </a:gridCol>
                <a:gridCol w="537103">
                  <a:extLst>
                    <a:ext uri="{9D8B030D-6E8A-4147-A177-3AD203B41FA5}">
                      <a16:colId xmlns:a16="http://schemas.microsoft.com/office/drawing/2014/main" val="1244116940"/>
                    </a:ext>
                  </a:extLst>
                </a:gridCol>
                <a:gridCol w="602605">
                  <a:extLst>
                    <a:ext uri="{9D8B030D-6E8A-4147-A177-3AD203B41FA5}">
                      <a16:colId xmlns:a16="http://schemas.microsoft.com/office/drawing/2014/main" val="617615097"/>
                    </a:ext>
                  </a:extLst>
                </a:gridCol>
                <a:gridCol w="366803">
                  <a:extLst>
                    <a:ext uri="{9D8B030D-6E8A-4147-A177-3AD203B41FA5}">
                      <a16:colId xmlns:a16="http://schemas.microsoft.com/office/drawing/2014/main" val="2609541083"/>
                    </a:ext>
                  </a:extLst>
                </a:gridCol>
                <a:gridCol w="471602">
                  <a:extLst>
                    <a:ext uri="{9D8B030D-6E8A-4147-A177-3AD203B41FA5}">
                      <a16:colId xmlns:a16="http://schemas.microsoft.com/office/drawing/2014/main" val="1623984239"/>
                    </a:ext>
                  </a:extLst>
                </a:gridCol>
              </a:tblGrid>
              <a:tr h="99144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Années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Mois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Alerte humanitaire clôturée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Attente d’intervention</a:t>
                      </a:r>
                    </a:p>
                  </a:txBody>
                  <a:tcPr marL="9525" marR="9525" marT="9525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 attente d'évaluation</a:t>
                      </a:r>
                    </a:p>
                  </a:txBody>
                  <a:tcPr marL="9525" marR="9525" marT="9525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Evaluation post-intervention</a:t>
                      </a:r>
                    </a:p>
                  </a:txBody>
                  <a:tcPr marL="9525" marR="9525" marT="9525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Evaluation terminée</a:t>
                      </a:r>
                    </a:p>
                  </a:txBody>
                  <a:tcPr marL="9525" marR="9525" marT="9525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Intervention en cours</a:t>
                      </a:r>
                    </a:p>
                  </a:txBody>
                  <a:tcPr marL="9525" marR="9525" marT="9525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NULL</a:t>
                      </a:r>
                    </a:p>
                  </a:txBody>
                  <a:tcPr marL="9525" marR="9525" marT="9525" marB="0" vert="vert270" anchor="ctr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général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565901"/>
                  </a:ext>
                </a:extLst>
              </a:tr>
              <a:tr h="16864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9464726"/>
                  </a:ext>
                </a:extLst>
              </a:tr>
              <a:tr h="16864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févr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066967"/>
                  </a:ext>
                </a:extLst>
              </a:tr>
              <a:tr h="16864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222773"/>
                  </a:ext>
                </a:extLst>
              </a:tr>
              <a:tr h="16864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0581028"/>
                  </a:ext>
                </a:extLst>
              </a:tr>
              <a:tr h="16864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0839944"/>
                  </a:ext>
                </a:extLst>
              </a:tr>
              <a:tr h="16864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7245900"/>
                  </a:ext>
                </a:extLst>
              </a:tr>
              <a:tr h="16864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août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1692671"/>
                  </a:ext>
                </a:extLst>
              </a:tr>
              <a:tr h="16864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6108456"/>
                  </a:ext>
                </a:extLst>
              </a:tr>
              <a:tr h="16612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69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69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69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69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69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69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69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69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69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6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098065"/>
                  </a:ext>
                </a:extLst>
              </a:tr>
            </a:tbl>
          </a:graphicData>
        </a:graphic>
      </p:graphicFrame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0C830BAA-66EA-419A-ADBB-8CF631FD37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6154652"/>
              </p:ext>
            </p:extLst>
          </p:nvPr>
        </p:nvGraphicFramePr>
        <p:xfrm>
          <a:off x="10672425" y="3144121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Worksheet" showAsIcon="1" r:id="rId3" imgW="914400" imgH="771480" progId="Excel.Sheet.12">
                  <p:embed/>
                </p:oleObj>
              </mc:Choice>
              <mc:Fallback>
                <p:oleObj name="Worksheet" showAsIcon="1" r:id="rId3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72425" y="3144121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5990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077385" cy="6858000"/>
          </a:xfrm>
          <a:prstGeom prst="rect">
            <a:avLst/>
          </a:prstGeom>
          <a:solidFill>
            <a:srgbClr val="005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Box 6"/>
          <p:cNvSpPr txBox="1"/>
          <p:nvPr/>
        </p:nvSpPr>
        <p:spPr>
          <a:xfrm>
            <a:off x="3825380" y="65129"/>
            <a:ext cx="8016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0"/>
              </a:spcBef>
            </a:pPr>
            <a:r>
              <a:rPr lang="fr-FR" sz="3200" dirty="0">
                <a:solidFill>
                  <a:srgbClr val="00569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Présentation  de synthèses  des rapports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043" y="938752"/>
            <a:ext cx="3077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"/>
              </a:spcBef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Suivi des recommandations</a:t>
            </a:r>
          </a:p>
          <a:p>
            <a:pPr>
              <a:spcBef>
                <a:spcPts val="10"/>
              </a:spcBef>
            </a:pPr>
            <a:r>
              <a:rPr lang="fr-FR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Suivi des points de la réunion précédente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521" y="1608385"/>
            <a:ext cx="3077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"/>
              </a:spcBef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Présentation des alertes</a:t>
            </a:r>
          </a:p>
          <a:p>
            <a:r>
              <a:rPr lang="fr-FR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Alertes enregistrés les derniers mois en attente d’évaluation et les délais écoulés depuis leurs enregistrements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043" y="2461412"/>
            <a:ext cx="30773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"/>
              </a:spcBef>
            </a:pP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Synthèse  des rapports d’évaluation</a:t>
            </a:r>
          </a:p>
          <a:p>
            <a:r>
              <a:rPr lang="fr-FR" sz="10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Rapports d’évaluations réalisées, explication des méthode et des nouveaux chiffres des mouvements évalués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042" y="3529883"/>
            <a:ext cx="3077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"/>
              </a:spcBef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Présentation des données validées suite à l’analyse des rapports</a:t>
            </a:r>
          </a:p>
          <a:p>
            <a:r>
              <a:rPr lang="fr-FR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Présentation des tendances mensuelles (</a:t>
            </a:r>
            <a:r>
              <a:rPr lang="fr-FR" sz="1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IDPs</a:t>
            </a:r>
            <a:r>
              <a:rPr lang="fr-FR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) et l’influence sur le cumul par zone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400" y="4396249"/>
            <a:ext cx="3077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"/>
              </a:spcBef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Synthèse des mouvements enregistrés</a:t>
            </a:r>
          </a:p>
          <a:p>
            <a:r>
              <a:rPr lang="fr-FR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Synthèse des grands mouvements enregistrés au cours des dernières années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" y="121023"/>
            <a:ext cx="31544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"/>
              </a:spcBef>
            </a:pPr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AGENDA</a:t>
            </a:r>
            <a:endParaRPr lang="fr-FR" sz="11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fr-FR" sz="1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Points à aborder au cours de cette réunion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32893" y="474966"/>
            <a:ext cx="8016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"/>
              </a:spcBef>
            </a:pPr>
            <a:r>
              <a:rPr lang="fr-FR" sz="2000" dirty="0">
                <a:solidFill>
                  <a:srgbClr val="00569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Période sous examen  (Déc 21)</a:t>
            </a:r>
            <a:endParaRPr lang="fr-FR" sz="2400" dirty="0">
              <a:solidFill>
                <a:srgbClr val="00569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400" y="5457583"/>
            <a:ext cx="3077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"/>
              </a:spcBef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Recommandations</a:t>
            </a:r>
          </a:p>
          <a:p>
            <a:r>
              <a:rPr lang="fr-FR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actions à mener par les membres de la CMP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331723" y="6487730"/>
            <a:ext cx="510205" cy="261610"/>
          </a:xfrm>
          <a:prstGeom prst="rect">
            <a:avLst/>
          </a:prstGeom>
          <a:solidFill>
            <a:srgbClr val="005691"/>
          </a:solidFill>
        </p:spPr>
        <p:txBody>
          <a:bodyPr wrap="square" rtlCol="0">
            <a:spAutoFit/>
          </a:bodyPr>
          <a:lstStyle/>
          <a:p>
            <a:pPr algn="r">
              <a:spcBef>
                <a:spcPts val="10"/>
              </a:spcBef>
            </a:pPr>
            <a:r>
              <a:rPr lang="fr-FR" sz="11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4</a:t>
            </a:r>
            <a:endParaRPr lang="fr-FR" sz="8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2C220DA2-8A76-4415-BC9A-886E984E68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951214"/>
              </p:ext>
            </p:extLst>
          </p:nvPr>
        </p:nvGraphicFramePr>
        <p:xfrm>
          <a:off x="3124785" y="1256909"/>
          <a:ext cx="8980902" cy="50146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1925">
                  <a:extLst>
                    <a:ext uri="{9D8B030D-6E8A-4147-A177-3AD203B41FA5}">
                      <a16:colId xmlns:a16="http://schemas.microsoft.com/office/drawing/2014/main" val="4218718336"/>
                    </a:ext>
                  </a:extLst>
                </a:gridCol>
                <a:gridCol w="660009">
                  <a:extLst>
                    <a:ext uri="{9D8B030D-6E8A-4147-A177-3AD203B41FA5}">
                      <a16:colId xmlns:a16="http://schemas.microsoft.com/office/drawing/2014/main" val="3439750407"/>
                    </a:ext>
                  </a:extLst>
                </a:gridCol>
                <a:gridCol w="751094">
                  <a:extLst>
                    <a:ext uri="{9D8B030D-6E8A-4147-A177-3AD203B41FA5}">
                      <a16:colId xmlns:a16="http://schemas.microsoft.com/office/drawing/2014/main" val="3832681304"/>
                    </a:ext>
                  </a:extLst>
                </a:gridCol>
                <a:gridCol w="728784">
                  <a:extLst>
                    <a:ext uri="{9D8B030D-6E8A-4147-A177-3AD203B41FA5}">
                      <a16:colId xmlns:a16="http://schemas.microsoft.com/office/drawing/2014/main" val="489615489"/>
                    </a:ext>
                  </a:extLst>
                </a:gridCol>
                <a:gridCol w="594926">
                  <a:extLst>
                    <a:ext uri="{9D8B030D-6E8A-4147-A177-3AD203B41FA5}">
                      <a16:colId xmlns:a16="http://schemas.microsoft.com/office/drawing/2014/main" val="2588262834"/>
                    </a:ext>
                  </a:extLst>
                </a:gridCol>
                <a:gridCol w="594926">
                  <a:extLst>
                    <a:ext uri="{9D8B030D-6E8A-4147-A177-3AD203B41FA5}">
                      <a16:colId xmlns:a16="http://schemas.microsoft.com/office/drawing/2014/main" val="169661736"/>
                    </a:ext>
                  </a:extLst>
                </a:gridCol>
                <a:gridCol w="632109">
                  <a:extLst>
                    <a:ext uri="{9D8B030D-6E8A-4147-A177-3AD203B41FA5}">
                      <a16:colId xmlns:a16="http://schemas.microsoft.com/office/drawing/2014/main" val="4185416978"/>
                    </a:ext>
                  </a:extLst>
                </a:gridCol>
                <a:gridCol w="594926">
                  <a:extLst>
                    <a:ext uri="{9D8B030D-6E8A-4147-A177-3AD203B41FA5}">
                      <a16:colId xmlns:a16="http://schemas.microsoft.com/office/drawing/2014/main" val="1957839949"/>
                    </a:ext>
                  </a:extLst>
                </a:gridCol>
                <a:gridCol w="594926">
                  <a:extLst>
                    <a:ext uri="{9D8B030D-6E8A-4147-A177-3AD203B41FA5}">
                      <a16:colId xmlns:a16="http://schemas.microsoft.com/office/drawing/2014/main" val="3781948108"/>
                    </a:ext>
                  </a:extLst>
                </a:gridCol>
                <a:gridCol w="882473">
                  <a:extLst>
                    <a:ext uri="{9D8B030D-6E8A-4147-A177-3AD203B41FA5}">
                      <a16:colId xmlns:a16="http://schemas.microsoft.com/office/drawing/2014/main" val="580156752"/>
                    </a:ext>
                  </a:extLst>
                </a:gridCol>
                <a:gridCol w="884952">
                  <a:extLst>
                    <a:ext uri="{9D8B030D-6E8A-4147-A177-3AD203B41FA5}">
                      <a16:colId xmlns:a16="http://schemas.microsoft.com/office/drawing/2014/main" val="682454043"/>
                    </a:ext>
                  </a:extLst>
                </a:gridCol>
                <a:gridCol w="594926">
                  <a:extLst>
                    <a:ext uri="{9D8B030D-6E8A-4147-A177-3AD203B41FA5}">
                      <a16:colId xmlns:a16="http://schemas.microsoft.com/office/drawing/2014/main" val="151329665"/>
                    </a:ext>
                  </a:extLst>
                </a:gridCol>
                <a:gridCol w="594926">
                  <a:extLst>
                    <a:ext uri="{9D8B030D-6E8A-4147-A177-3AD203B41FA5}">
                      <a16:colId xmlns:a16="http://schemas.microsoft.com/office/drawing/2014/main" val="2481334133"/>
                    </a:ext>
                  </a:extLst>
                </a:gridCol>
              </a:tblGrid>
              <a:tr h="153432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Données à Insérer dans l'outil Décembre 21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635362"/>
                  </a:ext>
                </a:extLst>
              </a:tr>
              <a:tr h="15343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Deplacé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Retournés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Provenance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378680"/>
                  </a:ext>
                </a:extLst>
              </a:tr>
              <a:tr h="15343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Territoire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zone de santé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AS/</a:t>
                      </a:r>
                      <a:r>
                        <a:rPr lang="fr-FR" sz="1400" u="none" strike="noStrike" dirty="0" err="1">
                          <a:effectLst/>
                        </a:rPr>
                        <a:t>Villag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 err="1">
                          <a:effectLst/>
                        </a:rPr>
                        <a:t>Gptmt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Men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Pers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Men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Pers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Province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Terr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ZS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Cause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Date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extLst>
                  <a:ext uri="{0D108BD9-81ED-4DB2-BD59-A6C34878D82A}">
                    <a16:rowId xmlns:a16="http://schemas.microsoft.com/office/drawing/2014/main" val="3467753310"/>
                  </a:ext>
                </a:extLst>
              </a:tr>
              <a:tr h="15343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extLst>
                  <a:ext uri="{0D108BD9-81ED-4DB2-BD59-A6C34878D82A}">
                    <a16:rowId xmlns:a16="http://schemas.microsoft.com/office/drawing/2014/main" val="3813313401"/>
                  </a:ext>
                </a:extLst>
              </a:tr>
              <a:tr h="15343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Kalemie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Kalemie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Mawindo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 err="1">
                          <a:effectLst/>
                        </a:rPr>
                        <a:t>Fatuma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315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Tanganyika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Kalemie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Kalemie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Accalmie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oct-21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extLst>
                  <a:ext uri="{0D108BD9-81ED-4DB2-BD59-A6C34878D82A}">
                    <a16:rowId xmlns:a16="http://schemas.microsoft.com/office/drawing/2014/main" val="2954942298"/>
                  </a:ext>
                </a:extLst>
              </a:tr>
              <a:tr h="15343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Eric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120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extLst>
                  <a:ext uri="{0D108BD9-81ED-4DB2-BD59-A6C34878D82A}">
                    <a16:rowId xmlns:a16="http://schemas.microsoft.com/office/drawing/2014/main" val="1914375234"/>
                  </a:ext>
                </a:extLst>
              </a:tr>
              <a:tr h="15343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Machini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207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extLst>
                  <a:ext uri="{0D108BD9-81ED-4DB2-BD59-A6C34878D82A}">
                    <a16:rowId xmlns:a16="http://schemas.microsoft.com/office/drawing/2014/main" val="3690071659"/>
                  </a:ext>
                </a:extLst>
              </a:tr>
              <a:tr h="27771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Nyemba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Katanga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 err="1">
                          <a:effectLst/>
                        </a:rPr>
                        <a:t>Kasanga</a:t>
                      </a:r>
                      <a:r>
                        <a:rPr lang="fr-FR" sz="1400" u="none" strike="noStrike" dirty="0">
                          <a:effectLst/>
                        </a:rPr>
                        <a:t> M'</a:t>
                      </a:r>
                      <a:r>
                        <a:rPr lang="fr-FR" sz="1400" u="none" strike="noStrike" dirty="0" err="1">
                          <a:effectLst/>
                        </a:rPr>
                        <a:t>toa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250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Mont mitumba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Confits armés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nov-21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extLst>
                  <a:ext uri="{0D108BD9-81ED-4DB2-BD59-A6C34878D82A}">
                    <a16:rowId xmlns:a16="http://schemas.microsoft.com/office/drawing/2014/main" val="1470751665"/>
                  </a:ext>
                </a:extLst>
              </a:tr>
              <a:tr h="27771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 err="1">
                          <a:effectLst/>
                        </a:rPr>
                        <a:t>Rugo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350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Mont mitumba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Confits armés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nov-21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extLst>
                  <a:ext uri="{0D108BD9-81ED-4DB2-BD59-A6C34878D82A}">
                    <a16:rowId xmlns:a16="http://schemas.microsoft.com/office/drawing/2014/main" val="4003739753"/>
                  </a:ext>
                </a:extLst>
              </a:tr>
              <a:tr h="15343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600</a:t>
                      </a:r>
                      <a:endParaRPr lang="fr-FR" sz="1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642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extLst>
                  <a:ext uri="{0D108BD9-81ED-4DB2-BD59-A6C34878D82A}">
                    <a16:rowId xmlns:a16="http://schemas.microsoft.com/office/drawing/2014/main" val="1654307585"/>
                  </a:ext>
                </a:extLst>
              </a:tr>
              <a:tr h="15343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Kalemie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Nyemba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Juma Kijundo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2" marR="7672" marT="7672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Bimbwi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2" marR="7672" marT="76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 err="1">
                          <a:effectLst/>
                        </a:rPr>
                        <a:t>Kateke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2" marR="7672" marT="76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extLst>
                  <a:ext uri="{0D108BD9-81ED-4DB2-BD59-A6C34878D82A}">
                    <a16:rowId xmlns:a16="http://schemas.microsoft.com/office/drawing/2014/main" val="2496061811"/>
                  </a:ext>
                </a:extLst>
              </a:tr>
              <a:tr h="15343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732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3650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 err="1">
                          <a:effectLst/>
                        </a:rPr>
                        <a:t>Mulenda</a:t>
                      </a:r>
                      <a:r>
                        <a:rPr lang="fr-FR" sz="1400" u="none" strike="noStrike" dirty="0">
                          <a:effectLst/>
                        </a:rPr>
                        <a:t> Ilunga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2" marR="7672" marT="76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extLst>
                  <a:ext uri="{0D108BD9-81ED-4DB2-BD59-A6C34878D82A}">
                    <a16:rowId xmlns:a16="http://schemas.microsoft.com/office/drawing/2014/main" val="3422530023"/>
                  </a:ext>
                </a:extLst>
              </a:tr>
              <a:tr h="22861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 err="1">
                          <a:effectLst/>
                        </a:rPr>
                        <a:t>Moket</a:t>
                      </a:r>
                      <a:r>
                        <a:rPr lang="fr-FR" sz="1400" u="none" strike="noStrike" dirty="0">
                          <a:effectLst/>
                        </a:rPr>
                        <a:t> </a:t>
                      </a:r>
                      <a:r>
                        <a:rPr lang="fr-FR" sz="1400" u="none" strike="noStrike" dirty="0" err="1">
                          <a:effectLst/>
                        </a:rPr>
                        <a:t>Mulowa</a:t>
                      </a:r>
                      <a:r>
                        <a:rPr lang="fr-FR" sz="1400" u="none" strike="noStrike" dirty="0">
                          <a:effectLst/>
                        </a:rPr>
                        <a:t>, Camp </a:t>
                      </a:r>
                      <a:r>
                        <a:rPr lang="fr-FR" sz="1400" u="none" strike="noStrike" dirty="0" err="1">
                          <a:effectLst/>
                        </a:rPr>
                        <a:t>Kokolo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2" marR="7672" marT="76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extLst>
                  <a:ext uri="{0D108BD9-81ED-4DB2-BD59-A6C34878D82A}">
                    <a16:rowId xmlns:a16="http://schemas.microsoft.com/office/drawing/2014/main" val="1712441655"/>
                  </a:ext>
                </a:extLst>
              </a:tr>
              <a:tr h="15343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>
                          <a:effectLst/>
                        </a:rPr>
                        <a:t>Site minier de Matete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2" marR="7672" marT="76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extLst>
                  <a:ext uri="{0D108BD9-81ED-4DB2-BD59-A6C34878D82A}">
                    <a16:rowId xmlns:a16="http://schemas.microsoft.com/office/drawing/2014/main" val="2956776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3703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077385" cy="6858000"/>
          </a:xfrm>
          <a:prstGeom prst="rect">
            <a:avLst/>
          </a:prstGeom>
          <a:solidFill>
            <a:srgbClr val="005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Box 6"/>
          <p:cNvSpPr txBox="1"/>
          <p:nvPr/>
        </p:nvSpPr>
        <p:spPr>
          <a:xfrm>
            <a:off x="3825380" y="65129"/>
            <a:ext cx="8016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0"/>
              </a:spcBef>
            </a:pPr>
            <a:r>
              <a:rPr lang="fr-FR" sz="3200" dirty="0">
                <a:solidFill>
                  <a:srgbClr val="00569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Présentation  de synthèses  des rapports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043" y="938752"/>
            <a:ext cx="3077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"/>
              </a:spcBef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Suivi des recommandations</a:t>
            </a:r>
          </a:p>
          <a:p>
            <a:pPr>
              <a:spcBef>
                <a:spcPts val="10"/>
              </a:spcBef>
            </a:pPr>
            <a:r>
              <a:rPr lang="fr-FR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Suivi des points de la réunion précédente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521" y="1608385"/>
            <a:ext cx="3077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"/>
              </a:spcBef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Présentation des alertes</a:t>
            </a:r>
          </a:p>
          <a:p>
            <a:r>
              <a:rPr lang="fr-FR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Alertes enregistrés les derniers mois en attente d’évaluation et les délais écoulés depuis leurs enregistrements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043" y="2461412"/>
            <a:ext cx="30773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"/>
              </a:spcBef>
            </a:pP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Synthèse  des rapports d’évaluation</a:t>
            </a:r>
          </a:p>
          <a:p>
            <a:r>
              <a:rPr lang="fr-FR" sz="10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Rapports d’évaluations réalisées, explication des méthode et des nouveaux chiffres des mouvements évalués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042" y="3529883"/>
            <a:ext cx="3077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"/>
              </a:spcBef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Présentation des données validées suite à l’analyse des rapports</a:t>
            </a:r>
          </a:p>
          <a:p>
            <a:r>
              <a:rPr lang="fr-FR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Présentation des tendances mensuelles (</a:t>
            </a:r>
            <a:r>
              <a:rPr lang="fr-FR" sz="1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IDPs</a:t>
            </a:r>
            <a:r>
              <a:rPr lang="fr-FR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) et l’influence sur le cumul par zone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400" y="4396249"/>
            <a:ext cx="3077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"/>
              </a:spcBef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Synthèse des mouvements enregistrés</a:t>
            </a:r>
          </a:p>
          <a:p>
            <a:r>
              <a:rPr lang="fr-FR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Synthèse des grands mouvements enregistrés au cours des dernières années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" y="121023"/>
            <a:ext cx="31544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"/>
              </a:spcBef>
            </a:pPr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AGENDA</a:t>
            </a:r>
            <a:endParaRPr lang="fr-FR" sz="11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fr-FR" sz="1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Points à aborder au cours de cette réunion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32893" y="474966"/>
            <a:ext cx="8016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"/>
              </a:spcBef>
            </a:pPr>
            <a:r>
              <a:rPr lang="fr-FR" sz="2000" dirty="0">
                <a:solidFill>
                  <a:srgbClr val="00569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Période sous examen  (Déc 21)</a:t>
            </a:r>
            <a:endParaRPr lang="fr-FR" sz="2400" dirty="0">
              <a:solidFill>
                <a:srgbClr val="00569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400" y="5457583"/>
            <a:ext cx="3077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"/>
              </a:spcBef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Recommandations</a:t>
            </a:r>
          </a:p>
          <a:p>
            <a:r>
              <a:rPr lang="fr-FR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actions à mener par les membres de la CMP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331723" y="6487730"/>
            <a:ext cx="510205" cy="261610"/>
          </a:xfrm>
          <a:prstGeom prst="rect">
            <a:avLst/>
          </a:prstGeom>
          <a:solidFill>
            <a:srgbClr val="005691"/>
          </a:solidFill>
        </p:spPr>
        <p:txBody>
          <a:bodyPr wrap="square" rtlCol="0">
            <a:spAutoFit/>
          </a:bodyPr>
          <a:lstStyle/>
          <a:p>
            <a:pPr algn="r">
              <a:spcBef>
                <a:spcPts val="10"/>
              </a:spcBef>
            </a:pPr>
            <a:r>
              <a:rPr lang="fr-FR" sz="11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4</a:t>
            </a:r>
            <a:endParaRPr lang="fr-FR" sz="8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2C220DA2-8A76-4415-BC9A-886E984E68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13103"/>
              </p:ext>
            </p:extLst>
          </p:nvPr>
        </p:nvGraphicFramePr>
        <p:xfrm>
          <a:off x="3050718" y="740761"/>
          <a:ext cx="8980902" cy="4603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1925">
                  <a:extLst>
                    <a:ext uri="{9D8B030D-6E8A-4147-A177-3AD203B41FA5}">
                      <a16:colId xmlns:a16="http://schemas.microsoft.com/office/drawing/2014/main" val="4218718336"/>
                    </a:ext>
                  </a:extLst>
                </a:gridCol>
                <a:gridCol w="660009">
                  <a:extLst>
                    <a:ext uri="{9D8B030D-6E8A-4147-A177-3AD203B41FA5}">
                      <a16:colId xmlns:a16="http://schemas.microsoft.com/office/drawing/2014/main" val="3439750407"/>
                    </a:ext>
                  </a:extLst>
                </a:gridCol>
                <a:gridCol w="751094">
                  <a:extLst>
                    <a:ext uri="{9D8B030D-6E8A-4147-A177-3AD203B41FA5}">
                      <a16:colId xmlns:a16="http://schemas.microsoft.com/office/drawing/2014/main" val="3832681304"/>
                    </a:ext>
                  </a:extLst>
                </a:gridCol>
                <a:gridCol w="728784">
                  <a:extLst>
                    <a:ext uri="{9D8B030D-6E8A-4147-A177-3AD203B41FA5}">
                      <a16:colId xmlns:a16="http://schemas.microsoft.com/office/drawing/2014/main" val="489615489"/>
                    </a:ext>
                  </a:extLst>
                </a:gridCol>
                <a:gridCol w="594926">
                  <a:extLst>
                    <a:ext uri="{9D8B030D-6E8A-4147-A177-3AD203B41FA5}">
                      <a16:colId xmlns:a16="http://schemas.microsoft.com/office/drawing/2014/main" val="2588262834"/>
                    </a:ext>
                  </a:extLst>
                </a:gridCol>
                <a:gridCol w="594926">
                  <a:extLst>
                    <a:ext uri="{9D8B030D-6E8A-4147-A177-3AD203B41FA5}">
                      <a16:colId xmlns:a16="http://schemas.microsoft.com/office/drawing/2014/main" val="169661736"/>
                    </a:ext>
                  </a:extLst>
                </a:gridCol>
                <a:gridCol w="632109">
                  <a:extLst>
                    <a:ext uri="{9D8B030D-6E8A-4147-A177-3AD203B41FA5}">
                      <a16:colId xmlns:a16="http://schemas.microsoft.com/office/drawing/2014/main" val="4185416978"/>
                    </a:ext>
                  </a:extLst>
                </a:gridCol>
                <a:gridCol w="594926">
                  <a:extLst>
                    <a:ext uri="{9D8B030D-6E8A-4147-A177-3AD203B41FA5}">
                      <a16:colId xmlns:a16="http://schemas.microsoft.com/office/drawing/2014/main" val="1957839949"/>
                    </a:ext>
                  </a:extLst>
                </a:gridCol>
                <a:gridCol w="594926">
                  <a:extLst>
                    <a:ext uri="{9D8B030D-6E8A-4147-A177-3AD203B41FA5}">
                      <a16:colId xmlns:a16="http://schemas.microsoft.com/office/drawing/2014/main" val="3781948108"/>
                    </a:ext>
                  </a:extLst>
                </a:gridCol>
                <a:gridCol w="882473">
                  <a:extLst>
                    <a:ext uri="{9D8B030D-6E8A-4147-A177-3AD203B41FA5}">
                      <a16:colId xmlns:a16="http://schemas.microsoft.com/office/drawing/2014/main" val="580156752"/>
                    </a:ext>
                  </a:extLst>
                </a:gridCol>
                <a:gridCol w="884952">
                  <a:extLst>
                    <a:ext uri="{9D8B030D-6E8A-4147-A177-3AD203B41FA5}">
                      <a16:colId xmlns:a16="http://schemas.microsoft.com/office/drawing/2014/main" val="682454043"/>
                    </a:ext>
                  </a:extLst>
                </a:gridCol>
                <a:gridCol w="594926">
                  <a:extLst>
                    <a:ext uri="{9D8B030D-6E8A-4147-A177-3AD203B41FA5}">
                      <a16:colId xmlns:a16="http://schemas.microsoft.com/office/drawing/2014/main" val="151329665"/>
                    </a:ext>
                  </a:extLst>
                </a:gridCol>
                <a:gridCol w="594926">
                  <a:extLst>
                    <a:ext uri="{9D8B030D-6E8A-4147-A177-3AD203B41FA5}">
                      <a16:colId xmlns:a16="http://schemas.microsoft.com/office/drawing/2014/main" val="2481334133"/>
                    </a:ext>
                  </a:extLst>
                </a:gridCol>
              </a:tblGrid>
              <a:tr h="153432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Données à Insérer dans l'outil Décembre 21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635362"/>
                  </a:ext>
                </a:extLst>
              </a:tr>
              <a:tr h="15343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Deplacé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Retournés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Provenance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378680"/>
                  </a:ext>
                </a:extLst>
              </a:tr>
              <a:tr h="15343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Territoire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zone de santé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AS/Village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 err="1">
                          <a:effectLst/>
                        </a:rPr>
                        <a:t>Gptmt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Men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Pers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Men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Pers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Province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Terr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ZS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Cause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Date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extLst>
                  <a:ext uri="{0D108BD9-81ED-4DB2-BD59-A6C34878D82A}">
                    <a16:rowId xmlns:a16="http://schemas.microsoft.com/office/drawing/2014/main" val="3467753310"/>
                  </a:ext>
                </a:extLst>
              </a:tr>
              <a:tr h="15343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extLst>
                  <a:ext uri="{0D108BD9-81ED-4DB2-BD59-A6C34878D82A}">
                    <a16:rowId xmlns:a16="http://schemas.microsoft.com/office/drawing/2014/main" val="3813313401"/>
                  </a:ext>
                </a:extLst>
              </a:tr>
              <a:tr h="153432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Kongolo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 err="1">
                          <a:effectLst/>
                        </a:rPr>
                        <a:t>Mbulula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Mbulula Cité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1436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Tanganyika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Nyunzu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Nyunzu/Lengwe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Conflit armés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nov-21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ctr"/>
                </a:tc>
                <a:extLst>
                  <a:ext uri="{0D108BD9-81ED-4DB2-BD59-A6C34878D82A}">
                    <a16:rowId xmlns:a16="http://schemas.microsoft.com/office/drawing/2014/main" val="2386398785"/>
                  </a:ext>
                </a:extLst>
              </a:tr>
              <a:tr h="15343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Ponda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272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812176"/>
                  </a:ext>
                </a:extLst>
              </a:tr>
              <a:tr h="15343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Ponda lungunzu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188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732966"/>
                  </a:ext>
                </a:extLst>
              </a:tr>
              <a:tr h="15343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S/T</a:t>
                      </a:r>
                      <a:endParaRPr lang="fr-FR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1896</a:t>
                      </a:r>
                      <a:endParaRPr lang="fr-FR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extLst>
                  <a:ext uri="{0D108BD9-81ED-4DB2-BD59-A6C34878D82A}">
                    <a16:rowId xmlns:a16="http://schemas.microsoft.com/office/drawing/2014/main" val="2075069925"/>
                  </a:ext>
                </a:extLst>
              </a:tr>
              <a:tr h="15343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Kongolo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Sola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500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Maniema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Kabambare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Mabamba, Lwaya, Lubichaku, Mombese, Kalambayi, Panesenga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Conflit armés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Decembre 21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ctr"/>
                </a:tc>
                <a:extLst>
                  <a:ext uri="{0D108BD9-81ED-4DB2-BD59-A6C34878D82A}">
                    <a16:rowId xmlns:a16="http://schemas.microsoft.com/office/drawing/2014/main" val="734016047"/>
                  </a:ext>
                </a:extLst>
              </a:tr>
              <a:tr h="15343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 err="1">
                          <a:effectLst/>
                        </a:rPr>
                        <a:t>Kibamba</a:t>
                      </a:r>
                      <a:r>
                        <a:rPr lang="fr-FR" sz="1400" u="none" strike="noStrike" dirty="0">
                          <a:effectLst/>
                        </a:rPr>
                        <a:t> 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236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303114"/>
                  </a:ext>
                </a:extLst>
              </a:tr>
              <a:tr h="15343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Kibamba2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194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075862"/>
                  </a:ext>
                </a:extLst>
              </a:tr>
              <a:tr h="15343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Buyovu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512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383026"/>
                  </a:ext>
                </a:extLst>
              </a:tr>
              <a:tr h="15343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Kahoyo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142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166551"/>
                  </a:ext>
                </a:extLst>
              </a:tr>
              <a:tr h="15343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 err="1">
                          <a:effectLst/>
                        </a:rPr>
                        <a:t>Lubaza</a:t>
                      </a:r>
                      <a:r>
                        <a:rPr lang="fr-FR" sz="1400" u="none" strike="noStrike" dirty="0">
                          <a:effectLst/>
                        </a:rPr>
                        <a:t> </a:t>
                      </a:r>
                      <a:r>
                        <a:rPr lang="fr-FR" sz="1400" u="none" strike="noStrike" dirty="0" err="1">
                          <a:effectLst/>
                        </a:rPr>
                        <a:t>Lwayo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49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313071"/>
                  </a:ext>
                </a:extLst>
              </a:tr>
              <a:tr h="15343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S/T</a:t>
                      </a:r>
                      <a:endParaRPr lang="fr-FR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1633</a:t>
                      </a:r>
                      <a:endParaRPr lang="fr-FR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ctr"/>
                </a:tc>
                <a:extLst>
                  <a:ext uri="{0D108BD9-81ED-4DB2-BD59-A6C34878D82A}">
                    <a16:rowId xmlns:a16="http://schemas.microsoft.com/office/drawing/2014/main" val="591992424"/>
                  </a:ext>
                </a:extLst>
              </a:tr>
              <a:tr h="19179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Total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3529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 anchor="b"/>
                </a:tc>
                <a:extLst>
                  <a:ext uri="{0D108BD9-81ED-4DB2-BD59-A6C34878D82A}">
                    <a16:rowId xmlns:a16="http://schemas.microsoft.com/office/drawing/2014/main" val="2709773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6677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494638" cy="6858000"/>
          </a:xfrm>
          <a:prstGeom prst="rect">
            <a:avLst/>
          </a:prstGeom>
          <a:solidFill>
            <a:srgbClr val="005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25380" y="65129"/>
            <a:ext cx="80165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5691"/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Données à valider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Présentation des nouveaux chiffres à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integrer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7250" y="1060078"/>
            <a:ext cx="3077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Suivi des recommandations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Suivi des points de la réunion précédente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7250" y="1646497"/>
            <a:ext cx="3077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Présentation des alertes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Alertes enregistrés les derniers mois en attente d’évaluation et les délais écoulés depuis leurs enregistrements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7250" y="2497918"/>
            <a:ext cx="307738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Présentation consolidée des rapports d’évaluation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Rapports d’évaluations réalisées, explication des méthode et des nouveaux chiffres des mouvements évalués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7250" y="3529884"/>
            <a:ext cx="3077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Présentation des données validées suite à l’analyse des rapports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Présentation des tendances mensuelles (</a:t>
            </a:r>
            <a:r>
              <a:rPr kumimoji="0" lang="fr-FR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IDPs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) et l’influence sur le cumul par zone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7250" y="4455314"/>
            <a:ext cx="3077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Synthèse des mouvements enregistrés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Synthèse des grands mouvements enregistrés au cours des dernières années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121023"/>
            <a:ext cx="3494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AGENDA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Points à aborder au cours de cette réunion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94636" y="675021"/>
            <a:ext cx="8697364" cy="1247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Roboto Light" panose="02000000000000000000" pitchFamily="2" charset="0"/>
                <a:cs typeface="+mn-cs"/>
              </a:rPr>
              <a:t>DTM/ SITES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1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b="1" dirty="0">
              <a:solidFill>
                <a:srgbClr val="000000"/>
              </a:solidFill>
              <a:latin typeface="Calibri Light" panose="020F0302020204030204" pitchFamily="34" charset="0"/>
              <a:ea typeface="Roboto Light" panose="02000000000000000000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7250" y="5425119"/>
            <a:ext cx="3077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Recommandations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actions à mener par les membres de la CMP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331723" y="6487730"/>
            <a:ext cx="510205" cy="261610"/>
          </a:xfrm>
          <a:prstGeom prst="rect">
            <a:avLst/>
          </a:prstGeom>
          <a:solidFill>
            <a:srgbClr val="005691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5</a:t>
            </a: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08B7B02D-1602-4F79-9016-4F676C5EB0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376292"/>
              </p:ext>
            </p:extLst>
          </p:nvPr>
        </p:nvGraphicFramePr>
        <p:xfrm>
          <a:off x="3650818" y="1407679"/>
          <a:ext cx="5511800" cy="1028700"/>
        </p:xfrm>
        <a:graphic>
          <a:graphicData uri="http://schemas.openxmlformats.org/drawingml/2006/table">
            <a:tbl>
              <a:tblPr/>
              <a:tblGrid>
                <a:gridCol w="787400">
                  <a:extLst>
                    <a:ext uri="{9D8B030D-6E8A-4147-A177-3AD203B41FA5}">
                      <a16:colId xmlns:a16="http://schemas.microsoft.com/office/drawing/2014/main" val="1830994024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820080582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1377800637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3576678611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1548521444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3575649740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3889921159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Territoire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DTM Hors sites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DTM sept 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IDPs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99537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Ecart Ret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0262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Kalemie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7079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34 636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4006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8 046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11085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42682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557445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Nyemba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8264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38 990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9238 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30 004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17502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68994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739771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Nyunzu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79 346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1595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3 608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17605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82 954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275769"/>
                  </a:ext>
                </a:extLst>
              </a:tr>
            </a:tbl>
          </a:graphicData>
        </a:graphic>
      </p:graphicFrame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32984608-6520-4E16-885C-FF29CB7226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215025"/>
              </p:ext>
            </p:extLst>
          </p:nvPr>
        </p:nvGraphicFramePr>
        <p:xfrm>
          <a:off x="3825380" y="3169037"/>
          <a:ext cx="2463800" cy="3268980"/>
        </p:xfrm>
        <a:graphic>
          <a:graphicData uri="http://schemas.openxmlformats.org/drawingml/2006/table">
            <a:tbl>
              <a:tblPr/>
              <a:tblGrid>
                <a:gridCol w="787400">
                  <a:extLst>
                    <a:ext uri="{9D8B030D-6E8A-4147-A177-3AD203B41FA5}">
                      <a16:colId xmlns:a16="http://schemas.microsoft.com/office/drawing/2014/main" val="63227758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3238205176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505579539"/>
                    </a:ext>
                  </a:extLst>
                </a:gridCol>
              </a:tblGrid>
              <a:tr h="19812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Territoire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DTM site et Hors site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1344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21079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Kalemie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11085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42682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954831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Nyemba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68994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2731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Nyunzu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82 954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069307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Kabalo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4265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21 356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597887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Kongolo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5768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29 440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919275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Mbulula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3868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20 104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18809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Ankoro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2745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13 936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624596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Kiyambi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7 226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95293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Manono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9 678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061144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Kansimba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3 405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23813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14 870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530622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69629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314645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869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1711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494638" cy="6858000"/>
          </a:xfrm>
          <a:prstGeom prst="rect">
            <a:avLst/>
          </a:prstGeom>
          <a:solidFill>
            <a:srgbClr val="005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25380" y="65129"/>
            <a:ext cx="80165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5691"/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Données à valider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Présentation des nouveaux chiffres à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integrer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7250" y="1060078"/>
            <a:ext cx="3077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Suivi des recommandations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Suivi des points de la réunion précédente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7250" y="1646497"/>
            <a:ext cx="3077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Présentation des alertes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Alertes enregistrés les derniers mois en attente d’évaluation et les délais écoulés depuis leurs enregistrements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7250" y="2497918"/>
            <a:ext cx="307738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Présentation consolidée des rapports d’évaluation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Rapports d’évaluations réalisées, explication des méthode et des nouveaux chiffres des mouvements évalués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7250" y="3529884"/>
            <a:ext cx="3077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Présentation des données validées suite à l’analyse des rapports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Présentation des tendances mensuelles (</a:t>
            </a:r>
            <a:r>
              <a:rPr kumimoji="0" lang="fr-FR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IDPs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) et l’influence sur le cumul par zone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7250" y="4455314"/>
            <a:ext cx="3077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Synthèse des mouvements enregistrés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Synthèse des grands mouvements enregistrés au cours des dernières années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121023"/>
            <a:ext cx="3494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AGENDA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Points à aborder au cours de cette réunion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94636" y="901524"/>
            <a:ext cx="8016553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Roboto Light" panose="02000000000000000000" pitchFamily="2" charset="0"/>
                <a:cs typeface="+mn-cs"/>
              </a:rPr>
              <a:t>Autres Rapports</a:t>
            </a:r>
            <a:endParaRPr lang="fr-FR" b="1" dirty="0">
              <a:solidFill>
                <a:srgbClr val="000000"/>
              </a:solidFill>
              <a:latin typeface="Calibri Light" panose="020F0302020204030204" pitchFamily="34" charset="0"/>
              <a:ea typeface="Roboto Light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7250" y="5425119"/>
            <a:ext cx="3077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Recommandations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actions à mener par les membres de la CMP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331723" y="6487730"/>
            <a:ext cx="510205" cy="261610"/>
          </a:xfrm>
          <a:prstGeom prst="rect">
            <a:avLst/>
          </a:prstGeom>
          <a:solidFill>
            <a:srgbClr val="005691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5</a:t>
            </a: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DF05BD95-3C25-4C06-A360-D7B6AC6604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968038"/>
              </p:ext>
            </p:extLst>
          </p:nvPr>
        </p:nvGraphicFramePr>
        <p:xfrm>
          <a:off x="3604707" y="3340682"/>
          <a:ext cx="7145622" cy="2002895"/>
        </p:xfrm>
        <a:graphic>
          <a:graphicData uri="http://schemas.openxmlformats.org/drawingml/2006/table">
            <a:tbl>
              <a:tblPr/>
              <a:tblGrid>
                <a:gridCol w="1167149">
                  <a:extLst>
                    <a:ext uri="{9D8B030D-6E8A-4147-A177-3AD203B41FA5}">
                      <a16:colId xmlns:a16="http://schemas.microsoft.com/office/drawing/2014/main" val="2572885290"/>
                    </a:ext>
                  </a:extLst>
                </a:gridCol>
                <a:gridCol w="1167149">
                  <a:extLst>
                    <a:ext uri="{9D8B030D-6E8A-4147-A177-3AD203B41FA5}">
                      <a16:colId xmlns:a16="http://schemas.microsoft.com/office/drawing/2014/main" val="2891141384"/>
                    </a:ext>
                  </a:extLst>
                </a:gridCol>
                <a:gridCol w="1167149">
                  <a:extLst>
                    <a:ext uri="{9D8B030D-6E8A-4147-A177-3AD203B41FA5}">
                      <a16:colId xmlns:a16="http://schemas.microsoft.com/office/drawing/2014/main" val="1224775166"/>
                    </a:ext>
                  </a:extLst>
                </a:gridCol>
                <a:gridCol w="1309877">
                  <a:extLst>
                    <a:ext uri="{9D8B030D-6E8A-4147-A177-3AD203B41FA5}">
                      <a16:colId xmlns:a16="http://schemas.microsoft.com/office/drawing/2014/main" val="1998121909"/>
                    </a:ext>
                  </a:extLst>
                </a:gridCol>
                <a:gridCol w="1167149">
                  <a:extLst>
                    <a:ext uri="{9D8B030D-6E8A-4147-A177-3AD203B41FA5}">
                      <a16:colId xmlns:a16="http://schemas.microsoft.com/office/drawing/2014/main" val="4291382707"/>
                    </a:ext>
                  </a:extLst>
                </a:gridCol>
                <a:gridCol w="1167149">
                  <a:extLst>
                    <a:ext uri="{9D8B030D-6E8A-4147-A177-3AD203B41FA5}">
                      <a16:colId xmlns:a16="http://schemas.microsoft.com/office/drawing/2014/main" val="1439400852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AutoNum type="arabicPeriod"/>
                      </a:pP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AutoNum type="arabicPeriod"/>
                      </a:pP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9036785"/>
                  </a:ext>
                </a:extLst>
              </a:tr>
              <a:tr h="35052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Cumul Nyunzu</a:t>
                      </a:r>
                    </a:p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fr-F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773088"/>
                  </a:ext>
                </a:extLst>
              </a:tr>
              <a:tr h="473932">
                <a:tc>
                  <a:txBody>
                    <a:bodyPr/>
                    <a:lstStyle/>
                    <a:p>
                      <a:pPr algn="ctr" fontAlgn="ctr"/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DTM HS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DTM 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ND ERM CR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Idps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994128"/>
                  </a:ext>
                </a:extLst>
              </a:tr>
              <a:tr h="408823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Nyunzu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    79 346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      3 608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15 920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98 874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828417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152227"/>
                  </a:ext>
                </a:extLst>
              </a:tr>
            </a:tbl>
          </a:graphicData>
        </a:graphic>
      </p:graphicFrame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2DA814E6-7AB7-4118-ADF4-1EB03FBF0B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963401"/>
              </p:ext>
            </p:extLst>
          </p:nvPr>
        </p:nvGraphicFramePr>
        <p:xfrm>
          <a:off x="3887884" y="1493240"/>
          <a:ext cx="3678986" cy="1400752"/>
        </p:xfrm>
        <a:graphic>
          <a:graphicData uri="http://schemas.openxmlformats.org/drawingml/2006/table">
            <a:tbl>
              <a:tblPr/>
              <a:tblGrid>
                <a:gridCol w="1839493">
                  <a:extLst>
                    <a:ext uri="{9D8B030D-6E8A-4147-A177-3AD203B41FA5}">
                      <a16:colId xmlns:a16="http://schemas.microsoft.com/office/drawing/2014/main" val="3390150957"/>
                    </a:ext>
                  </a:extLst>
                </a:gridCol>
                <a:gridCol w="1839493">
                  <a:extLst>
                    <a:ext uri="{9D8B030D-6E8A-4147-A177-3AD203B41FA5}">
                      <a16:colId xmlns:a16="http://schemas.microsoft.com/office/drawing/2014/main" val="4115042229"/>
                    </a:ext>
                  </a:extLst>
                </a:gridCol>
              </a:tblGrid>
              <a:tr h="404717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Betania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3464699"/>
                  </a:ext>
                </a:extLst>
              </a:tr>
              <a:tr h="341904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Embe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saba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535431"/>
                  </a:ext>
                </a:extLst>
              </a:tr>
              <a:tr h="402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FAMAC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8247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69B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3184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6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041294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A5523DA-417D-4C8B-9395-3D0B1952C106}"/>
              </a:ext>
            </a:extLst>
          </p:cNvPr>
          <p:cNvSpPr/>
          <p:nvPr/>
        </p:nvSpPr>
        <p:spPr>
          <a:xfrm>
            <a:off x="3552006" y="2963114"/>
            <a:ext cx="3292953" cy="463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Bef>
                <a:spcPts val="10"/>
              </a:spcBef>
              <a:defRPr/>
            </a:pPr>
            <a:r>
              <a:rPr lang="fr-FR" b="1" dirty="0">
                <a:solidFill>
                  <a:srgbClr val="000000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ERM/</a:t>
            </a:r>
            <a:r>
              <a:rPr lang="fr-FR" b="1" dirty="0" err="1">
                <a:solidFill>
                  <a:srgbClr val="000000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Kisengo</a:t>
            </a:r>
            <a:r>
              <a:rPr lang="fr-FR" b="1" dirty="0">
                <a:solidFill>
                  <a:srgbClr val="000000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Territoire de </a:t>
            </a:r>
            <a:r>
              <a:rPr lang="fr-FR" b="1" dirty="0" err="1">
                <a:solidFill>
                  <a:srgbClr val="000000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Nyunzu</a:t>
            </a:r>
            <a:endParaRPr lang="fr-FR" dirty="0">
              <a:solidFill>
                <a:prstClr val="black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E0CB2097-1A65-4990-A2C0-8D73D228EB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697855"/>
              </p:ext>
            </p:extLst>
          </p:nvPr>
        </p:nvGraphicFramePr>
        <p:xfrm>
          <a:off x="9588500" y="1166813"/>
          <a:ext cx="1671638" cy="216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Acrobat Document" r:id="rId3" imgW="4663262" imgH="6035040" progId="Acrobat.Document.11">
                  <p:embed/>
                </p:oleObj>
              </mc:Choice>
              <mc:Fallback>
                <p:oleObj name="Acrobat Document" r:id="rId3" imgW="4663262" imgH="6035040" progId="Acrobat.Document.11">
                  <p:embed/>
                  <p:pic>
                    <p:nvPicPr>
                      <p:cNvPr id="6" name="Objet 5">
                        <a:extLst>
                          <a:ext uri="{FF2B5EF4-FFF2-40B4-BE49-F238E27FC236}">
                            <a16:creationId xmlns:a16="http://schemas.microsoft.com/office/drawing/2014/main" id="{E0CB2097-1A65-4990-A2C0-8D73D228EB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88500" y="1166813"/>
                        <a:ext cx="1671638" cy="216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978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494638" cy="6858000"/>
          </a:xfrm>
          <a:prstGeom prst="rect">
            <a:avLst/>
          </a:prstGeom>
          <a:solidFill>
            <a:srgbClr val="005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Box 6"/>
          <p:cNvSpPr txBox="1"/>
          <p:nvPr/>
        </p:nvSpPr>
        <p:spPr>
          <a:xfrm>
            <a:off x="3825380" y="65129"/>
            <a:ext cx="80165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0"/>
              </a:spcBef>
            </a:pPr>
            <a:r>
              <a:rPr lang="fr-FR" sz="3200" dirty="0">
                <a:solidFill>
                  <a:srgbClr val="00569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Synthèse des mouvements enregistrés</a:t>
            </a:r>
          </a:p>
          <a:p>
            <a:pPr algn="r"/>
            <a:r>
              <a:rPr lang="fr-FR" sz="12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Synthèse des mouvements de population issue des évaluations des 24 derniers mois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7250" y="1060078"/>
            <a:ext cx="3077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"/>
              </a:spcBef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Suivi des recommandations</a:t>
            </a:r>
          </a:p>
          <a:p>
            <a:pPr>
              <a:spcBef>
                <a:spcPts val="10"/>
              </a:spcBef>
            </a:pPr>
            <a:r>
              <a:rPr lang="fr-FR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Suivi des points de la réunion précédente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7250" y="1646497"/>
            <a:ext cx="3077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"/>
              </a:spcBef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Présentation des alertes</a:t>
            </a:r>
          </a:p>
          <a:p>
            <a:r>
              <a:rPr lang="fr-FR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Alertes enregistrés les derniers mois en attente d’évaluation et les délais écoulés depuis leurs enregistrements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7250" y="2497918"/>
            <a:ext cx="307738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"/>
              </a:spcBef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Présentation consolidée des rapports d’évaluation</a:t>
            </a:r>
          </a:p>
          <a:p>
            <a:r>
              <a:rPr lang="fr-FR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Rapports d’évaluations réalisées, explication des méthode et des nouveaux chiffres des mouvements évalués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7250" y="3529884"/>
            <a:ext cx="3077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"/>
              </a:spcBef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Présentation des données validées suite à l’analyse des rapports</a:t>
            </a:r>
          </a:p>
          <a:p>
            <a:r>
              <a:rPr lang="fr-FR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Présentation des tendances mensuelles (</a:t>
            </a:r>
            <a:r>
              <a:rPr lang="fr-FR" sz="1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IDPs</a:t>
            </a:r>
            <a:r>
              <a:rPr lang="fr-FR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) et l’influence sur le cumul par zone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7250" y="4455314"/>
            <a:ext cx="3077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"/>
              </a:spcBef>
            </a:pP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Synthèse des mouvements enregistrés</a:t>
            </a:r>
          </a:p>
          <a:p>
            <a:r>
              <a:rPr lang="fr-FR" sz="10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Synthèse des grands mouvements enregistrés au cours des dernières années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121023"/>
            <a:ext cx="3494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0"/>
              </a:spcBef>
            </a:pPr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AGENDA</a:t>
            </a:r>
            <a:endParaRPr lang="fr-FR" sz="11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algn="r"/>
            <a:r>
              <a:rPr lang="fr-FR" sz="1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Points à aborder au cours de cette réunion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7250" y="5425119"/>
            <a:ext cx="3077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"/>
              </a:spcBef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Recommandations</a:t>
            </a:r>
          </a:p>
          <a:p>
            <a:r>
              <a:rPr lang="fr-FR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actions à mener par les membres de la CMP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331723" y="6487730"/>
            <a:ext cx="510205" cy="261610"/>
          </a:xfrm>
          <a:prstGeom prst="rect">
            <a:avLst/>
          </a:prstGeom>
          <a:solidFill>
            <a:srgbClr val="005691"/>
          </a:solidFill>
        </p:spPr>
        <p:txBody>
          <a:bodyPr wrap="square" rtlCol="0">
            <a:spAutoFit/>
          </a:bodyPr>
          <a:lstStyle/>
          <a:p>
            <a:pPr algn="r">
              <a:spcBef>
                <a:spcPts val="10"/>
              </a:spcBef>
            </a:pPr>
            <a:r>
              <a:rPr lang="fr-FR" sz="11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6</a:t>
            </a:r>
            <a:endParaRPr lang="fr-FR" sz="8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682B06E-879A-4EA4-AFDE-161C1428C46C}"/>
              </a:ext>
            </a:extLst>
          </p:cNvPr>
          <p:cNvSpPr txBox="1"/>
          <p:nvPr/>
        </p:nvSpPr>
        <p:spPr>
          <a:xfrm>
            <a:off x="8520706" y="1060078"/>
            <a:ext cx="3136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personnes retournés de 18 derniers mois par zone de santé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7669B0C-5430-4AEF-B748-D906F8556945}"/>
              </a:ext>
            </a:extLst>
          </p:cNvPr>
          <p:cNvSpPr txBox="1"/>
          <p:nvPr/>
        </p:nvSpPr>
        <p:spPr>
          <a:xfrm>
            <a:off x="3655197" y="1060078"/>
            <a:ext cx="3136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personnes déplacé part type d’hébergement / par zone de santé</a:t>
            </a:r>
          </a:p>
        </p:txBody>
      </p:sp>
      <p:graphicFrame>
        <p:nvGraphicFramePr>
          <p:cNvPr id="18" name="Objet 17">
            <a:extLst>
              <a:ext uri="{FF2B5EF4-FFF2-40B4-BE49-F238E27FC236}">
                <a16:creationId xmlns:a16="http://schemas.microsoft.com/office/drawing/2014/main" id="{7E8B2776-89E7-4C04-A776-55B204351A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190005"/>
              </p:ext>
            </p:extLst>
          </p:nvPr>
        </p:nvGraphicFramePr>
        <p:xfrm>
          <a:off x="9850074" y="5830721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Worksheet" showAsIcon="1" r:id="rId3" imgW="914400" imgH="771480" progId="Excel.Sheet.12">
                  <p:embed/>
                </p:oleObj>
              </mc:Choice>
              <mc:Fallback>
                <p:oleObj name="Worksheet" showAsIcon="1" r:id="rId3" imgW="914400" imgH="771480" progId="Excel.Sheet.12">
                  <p:embed/>
                  <p:pic>
                    <p:nvPicPr>
                      <p:cNvPr id="18" name="Objet 17">
                        <a:extLst>
                          <a:ext uri="{FF2B5EF4-FFF2-40B4-BE49-F238E27FC236}">
                            <a16:creationId xmlns:a16="http://schemas.microsoft.com/office/drawing/2014/main" id="{7E8B2776-89E7-4C04-A776-55B204351A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50074" y="5830721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8620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1850</Words>
  <Application>Microsoft Office PowerPoint</Application>
  <PresentationFormat>Grand écran</PresentationFormat>
  <Paragraphs>692</Paragraphs>
  <Slides>11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Gill Sans MT</vt:lpstr>
      <vt:lpstr>Roboto</vt:lpstr>
      <vt:lpstr>Roboto Light</vt:lpstr>
      <vt:lpstr>Office Theme</vt:lpstr>
      <vt:lpstr>Worksheet</vt:lpstr>
      <vt:lpstr>Acrobat Document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 Jacques Lusamba</dc:creator>
  <cp:lastModifiedBy>Mutanga Mwamba</cp:lastModifiedBy>
  <cp:revision>311</cp:revision>
  <dcterms:created xsi:type="dcterms:W3CDTF">2018-03-23T15:19:36Z</dcterms:created>
  <dcterms:modified xsi:type="dcterms:W3CDTF">2022-01-21T11:42:40Z</dcterms:modified>
</cp:coreProperties>
</file>